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1" r:id="rId2"/>
    <p:sldId id="257" r:id="rId3"/>
    <p:sldId id="262" r:id="rId4"/>
    <p:sldId id="285" r:id="rId5"/>
    <p:sldId id="287" r:id="rId6"/>
    <p:sldId id="314" r:id="rId7"/>
    <p:sldId id="315" r:id="rId8"/>
    <p:sldId id="267" r:id="rId9"/>
    <p:sldId id="288" r:id="rId10"/>
    <p:sldId id="292" r:id="rId11"/>
    <p:sldId id="294" r:id="rId12"/>
    <p:sldId id="293" r:id="rId13"/>
    <p:sldId id="289" r:id="rId14"/>
    <p:sldId id="295" r:id="rId15"/>
    <p:sldId id="297" r:id="rId16"/>
    <p:sldId id="296" r:id="rId17"/>
    <p:sldId id="298" r:id="rId18"/>
    <p:sldId id="283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F9371F-4186-AD41-B959-4B45F2C4F959}" v="46" dt="2024-09-11T12:42:26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1" autoAdjust="0"/>
    <p:restoredTop sz="94719"/>
  </p:normalViewPr>
  <p:slideViewPr>
    <p:cSldViewPr snapToGrid="0" snapToObjects="1">
      <p:cViewPr>
        <p:scale>
          <a:sx n="100" d="100"/>
          <a:sy n="100" d="100"/>
        </p:scale>
        <p:origin x="1648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a Venturi" userId="40c4b43f-44e5-4935-8e4a-e39dffd1abe6" providerId="ADAL" clId="{E9F9371F-4186-AD41-B959-4B45F2C4F959}"/>
    <pc:docChg chg="custSel addSld delSld modSld">
      <pc:chgData name="Francesca Venturi" userId="40c4b43f-44e5-4935-8e4a-e39dffd1abe6" providerId="ADAL" clId="{E9F9371F-4186-AD41-B959-4B45F2C4F959}" dt="2024-09-11T13:18:14.689" v="40" actId="478"/>
      <pc:docMkLst>
        <pc:docMk/>
      </pc:docMkLst>
      <pc:sldChg chg="modSp mod">
        <pc:chgData name="Francesca Venturi" userId="40c4b43f-44e5-4935-8e4a-e39dffd1abe6" providerId="ADAL" clId="{E9F9371F-4186-AD41-B959-4B45F2C4F959}" dt="2024-09-11T12:43:55.116" v="38" actId="1036"/>
        <pc:sldMkLst>
          <pc:docMk/>
          <pc:sldMk cId="3383649683" sldId="257"/>
        </pc:sldMkLst>
        <pc:spChg chg="mod">
          <ac:chgData name="Francesca Venturi" userId="40c4b43f-44e5-4935-8e4a-e39dffd1abe6" providerId="ADAL" clId="{E9F9371F-4186-AD41-B959-4B45F2C4F959}" dt="2024-09-11T12:43:52.605" v="30" actId="1036"/>
          <ac:spMkLst>
            <pc:docMk/>
            <pc:sldMk cId="3383649683" sldId="257"/>
            <ac:spMk id="10" creationId="{4BD03788-7673-4FF7-0511-DDB0040599D8}"/>
          </ac:spMkLst>
        </pc:spChg>
        <pc:picChg chg="mod">
          <ac:chgData name="Francesca Venturi" userId="40c4b43f-44e5-4935-8e4a-e39dffd1abe6" providerId="ADAL" clId="{E9F9371F-4186-AD41-B959-4B45F2C4F959}" dt="2024-09-11T12:43:49.697" v="21" actId="1036"/>
          <ac:picMkLst>
            <pc:docMk/>
            <pc:sldMk cId="3383649683" sldId="257"/>
            <ac:picMk id="22" creationId="{B91DADBC-76A4-EDFF-F603-9C83CAF29257}"/>
          </ac:picMkLst>
        </pc:picChg>
        <pc:picChg chg="mod">
          <ac:chgData name="Francesca Venturi" userId="40c4b43f-44e5-4935-8e4a-e39dffd1abe6" providerId="ADAL" clId="{E9F9371F-4186-AD41-B959-4B45F2C4F959}" dt="2024-09-11T12:43:49.697" v="21" actId="1036"/>
          <ac:picMkLst>
            <pc:docMk/>
            <pc:sldMk cId="3383649683" sldId="257"/>
            <ac:picMk id="23" creationId="{089CC0B1-7838-FECD-EA25-3185890D507B}"/>
          </ac:picMkLst>
        </pc:picChg>
        <pc:picChg chg="mod">
          <ac:chgData name="Francesca Venturi" userId="40c4b43f-44e5-4935-8e4a-e39dffd1abe6" providerId="ADAL" clId="{E9F9371F-4186-AD41-B959-4B45F2C4F959}" dt="2024-09-11T12:43:55.116" v="38" actId="1036"/>
          <ac:picMkLst>
            <pc:docMk/>
            <pc:sldMk cId="3383649683" sldId="257"/>
            <ac:picMk id="24" creationId="{02ECCE5B-034D-9F42-E638-F3B0741469A6}"/>
          </ac:picMkLst>
        </pc:picChg>
      </pc:sldChg>
      <pc:sldChg chg="modSp add mod">
        <pc:chgData name="Francesca Venturi" userId="40c4b43f-44e5-4935-8e4a-e39dffd1abe6" providerId="ADAL" clId="{E9F9371F-4186-AD41-B959-4B45F2C4F959}" dt="2024-09-11T13:16:53.395" v="39" actId="208"/>
        <pc:sldMkLst>
          <pc:docMk/>
          <pc:sldMk cId="815803023" sldId="267"/>
        </pc:sldMkLst>
        <pc:cxnChg chg="mod">
          <ac:chgData name="Francesca Venturi" userId="40c4b43f-44e5-4935-8e4a-e39dffd1abe6" providerId="ADAL" clId="{E9F9371F-4186-AD41-B959-4B45F2C4F959}" dt="2024-09-11T13:16:53.395" v="39" actId="208"/>
          <ac:cxnSpMkLst>
            <pc:docMk/>
            <pc:sldMk cId="815803023" sldId="267"/>
            <ac:cxnSpMk id="19" creationId="{540981AE-6572-5ED0-A6B5-74E6D6E9B37E}"/>
          </ac:cxnSpMkLst>
        </pc:cxnChg>
      </pc:sldChg>
      <pc:sldChg chg="del">
        <pc:chgData name="Francesca Venturi" userId="40c4b43f-44e5-4935-8e4a-e39dffd1abe6" providerId="ADAL" clId="{E9F9371F-4186-AD41-B959-4B45F2C4F959}" dt="2024-09-11T12:42:01.717" v="0" actId="2696"/>
        <pc:sldMkLst>
          <pc:docMk/>
          <pc:sldMk cId="3863820012" sldId="267"/>
        </pc:sldMkLst>
      </pc:sldChg>
      <pc:sldChg chg="del">
        <pc:chgData name="Francesca Venturi" userId="40c4b43f-44e5-4935-8e4a-e39dffd1abe6" providerId="ADAL" clId="{E9F9371F-4186-AD41-B959-4B45F2C4F959}" dt="2024-09-11T12:42:01.717" v="0" actId="2696"/>
        <pc:sldMkLst>
          <pc:docMk/>
          <pc:sldMk cId="111661231" sldId="288"/>
        </pc:sldMkLst>
      </pc:sldChg>
      <pc:sldChg chg="delSp add mod">
        <pc:chgData name="Francesca Venturi" userId="40c4b43f-44e5-4935-8e4a-e39dffd1abe6" providerId="ADAL" clId="{E9F9371F-4186-AD41-B959-4B45F2C4F959}" dt="2024-09-11T13:18:14.689" v="40" actId="478"/>
        <pc:sldMkLst>
          <pc:docMk/>
          <pc:sldMk cId="594805429" sldId="288"/>
        </pc:sldMkLst>
        <pc:cxnChg chg="del">
          <ac:chgData name="Francesca Venturi" userId="40c4b43f-44e5-4935-8e4a-e39dffd1abe6" providerId="ADAL" clId="{E9F9371F-4186-AD41-B959-4B45F2C4F959}" dt="2024-09-11T13:18:14.689" v="40" actId="478"/>
          <ac:cxnSpMkLst>
            <pc:docMk/>
            <pc:sldMk cId="594805429" sldId="288"/>
            <ac:cxnSpMk id="14" creationId="{A2FDCF57-CE3A-1F75-8A10-BC5432CFA447}"/>
          </ac:cxnSpMkLst>
        </pc:cxnChg>
        <pc:cxnChg chg="del">
          <ac:chgData name="Francesca Venturi" userId="40c4b43f-44e5-4935-8e4a-e39dffd1abe6" providerId="ADAL" clId="{E9F9371F-4186-AD41-B959-4B45F2C4F959}" dt="2024-09-11T13:18:14.689" v="40" actId="478"/>
          <ac:cxnSpMkLst>
            <pc:docMk/>
            <pc:sldMk cId="594805429" sldId="288"/>
            <ac:cxnSpMk id="15" creationId="{E8D149DE-EC17-22AB-E741-F102A153F581}"/>
          </ac:cxnSpMkLst>
        </pc:cxnChg>
        <pc:cxnChg chg="del">
          <ac:chgData name="Francesca Venturi" userId="40c4b43f-44e5-4935-8e4a-e39dffd1abe6" providerId="ADAL" clId="{E9F9371F-4186-AD41-B959-4B45F2C4F959}" dt="2024-09-11T13:18:14.689" v="40" actId="478"/>
          <ac:cxnSpMkLst>
            <pc:docMk/>
            <pc:sldMk cId="594805429" sldId="288"/>
            <ac:cxnSpMk id="17" creationId="{48C53AF8-2392-0630-311F-72BA60A5B460}"/>
          </ac:cxnSpMkLst>
        </pc:cxnChg>
        <pc:cxnChg chg="del">
          <ac:chgData name="Francesca Venturi" userId="40c4b43f-44e5-4935-8e4a-e39dffd1abe6" providerId="ADAL" clId="{E9F9371F-4186-AD41-B959-4B45F2C4F959}" dt="2024-09-11T13:18:14.689" v="40" actId="478"/>
          <ac:cxnSpMkLst>
            <pc:docMk/>
            <pc:sldMk cId="594805429" sldId="288"/>
            <ac:cxnSpMk id="19" creationId="{540981AE-6572-5ED0-A6B5-74E6D6E9B37E}"/>
          </ac:cxnSpMkLst>
        </pc:cxnChg>
      </pc:sldChg>
      <pc:sldChg chg="add">
        <pc:chgData name="Francesca Venturi" userId="40c4b43f-44e5-4935-8e4a-e39dffd1abe6" providerId="ADAL" clId="{E9F9371F-4186-AD41-B959-4B45F2C4F959}" dt="2024-09-11T12:42:26.138" v="1"/>
        <pc:sldMkLst>
          <pc:docMk/>
          <pc:sldMk cId="2793101941" sldId="289"/>
        </pc:sldMkLst>
      </pc:sldChg>
      <pc:sldChg chg="del">
        <pc:chgData name="Francesca Venturi" userId="40c4b43f-44e5-4935-8e4a-e39dffd1abe6" providerId="ADAL" clId="{E9F9371F-4186-AD41-B959-4B45F2C4F959}" dt="2024-09-11T12:42:01.717" v="0" actId="2696"/>
        <pc:sldMkLst>
          <pc:docMk/>
          <pc:sldMk cId="3002850458" sldId="289"/>
        </pc:sldMkLst>
      </pc:sldChg>
      <pc:sldChg chg="del">
        <pc:chgData name="Francesca Venturi" userId="40c4b43f-44e5-4935-8e4a-e39dffd1abe6" providerId="ADAL" clId="{E9F9371F-4186-AD41-B959-4B45F2C4F959}" dt="2024-09-11T12:42:01.717" v="0" actId="2696"/>
        <pc:sldMkLst>
          <pc:docMk/>
          <pc:sldMk cId="280816823" sldId="292"/>
        </pc:sldMkLst>
      </pc:sldChg>
      <pc:sldChg chg="add">
        <pc:chgData name="Francesca Venturi" userId="40c4b43f-44e5-4935-8e4a-e39dffd1abe6" providerId="ADAL" clId="{E9F9371F-4186-AD41-B959-4B45F2C4F959}" dt="2024-09-11T12:42:26.138" v="1"/>
        <pc:sldMkLst>
          <pc:docMk/>
          <pc:sldMk cId="3592274883" sldId="292"/>
        </pc:sldMkLst>
      </pc:sldChg>
      <pc:sldChg chg="del">
        <pc:chgData name="Francesca Venturi" userId="40c4b43f-44e5-4935-8e4a-e39dffd1abe6" providerId="ADAL" clId="{E9F9371F-4186-AD41-B959-4B45F2C4F959}" dt="2024-09-11T12:42:01.717" v="0" actId="2696"/>
        <pc:sldMkLst>
          <pc:docMk/>
          <pc:sldMk cId="1596139585" sldId="293"/>
        </pc:sldMkLst>
      </pc:sldChg>
      <pc:sldChg chg="add">
        <pc:chgData name="Francesca Venturi" userId="40c4b43f-44e5-4935-8e4a-e39dffd1abe6" providerId="ADAL" clId="{E9F9371F-4186-AD41-B959-4B45F2C4F959}" dt="2024-09-11T12:42:26.138" v="1"/>
        <pc:sldMkLst>
          <pc:docMk/>
          <pc:sldMk cId="1811635050" sldId="293"/>
        </pc:sldMkLst>
      </pc:sldChg>
      <pc:sldChg chg="add">
        <pc:chgData name="Francesca Venturi" userId="40c4b43f-44e5-4935-8e4a-e39dffd1abe6" providerId="ADAL" clId="{E9F9371F-4186-AD41-B959-4B45F2C4F959}" dt="2024-09-11T12:42:26.138" v="1"/>
        <pc:sldMkLst>
          <pc:docMk/>
          <pc:sldMk cId="378235863" sldId="294"/>
        </pc:sldMkLst>
      </pc:sldChg>
      <pc:sldChg chg="del">
        <pc:chgData name="Francesca Venturi" userId="40c4b43f-44e5-4935-8e4a-e39dffd1abe6" providerId="ADAL" clId="{E9F9371F-4186-AD41-B959-4B45F2C4F959}" dt="2024-09-11T12:42:01.717" v="0" actId="2696"/>
        <pc:sldMkLst>
          <pc:docMk/>
          <pc:sldMk cId="1704872287" sldId="294"/>
        </pc:sldMkLst>
      </pc:sldChg>
      <pc:sldChg chg="add">
        <pc:chgData name="Francesca Venturi" userId="40c4b43f-44e5-4935-8e4a-e39dffd1abe6" providerId="ADAL" clId="{E9F9371F-4186-AD41-B959-4B45F2C4F959}" dt="2024-09-11T12:42:26.138" v="1"/>
        <pc:sldMkLst>
          <pc:docMk/>
          <pc:sldMk cId="347196265" sldId="295"/>
        </pc:sldMkLst>
      </pc:sldChg>
      <pc:sldChg chg="del">
        <pc:chgData name="Francesca Venturi" userId="40c4b43f-44e5-4935-8e4a-e39dffd1abe6" providerId="ADAL" clId="{E9F9371F-4186-AD41-B959-4B45F2C4F959}" dt="2024-09-11T12:42:01.717" v="0" actId="2696"/>
        <pc:sldMkLst>
          <pc:docMk/>
          <pc:sldMk cId="2778288182" sldId="295"/>
        </pc:sldMkLst>
      </pc:sldChg>
      <pc:sldChg chg="del">
        <pc:chgData name="Francesca Venturi" userId="40c4b43f-44e5-4935-8e4a-e39dffd1abe6" providerId="ADAL" clId="{E9F9371F-4186-AD41-B959-4B45F2C4F959}" dt="2024-09-11T12:42:01.717" v="0" actId="2696"/>
        <pc:sldMkLst>
          <pc:docMk/>
          <pc:sldMk cId="906748327" sldId="296"/>
        </pc:sldMkLst>
      </pc:sldChg>
      <pc:sldChg chg="add">
        <pc:chgData name="Francesca Venturi" userId="40c4b43f-44e5-4935-8e4a-e39dffd1abe6" providerId="ADAL" clId="{E9F9371F-4186-AD41-B959-4B45F2C4F959}" dt="2024-09-11T12:42:26.138" v="1"/>
        <pc:sldMkLst>
          <pc:docMk/>
          <pc:sldMk cId="3508708694" sldId="296"/>
        </pc:sldMkLst>
      </pc:sldChg>
      <pc:sldChg chg="del">
        <pc:chgData name="Francesca Venturi" userId="40c4b43f-44e5-4935-8e4a-e39dffd1abe6" providerId="ADAL" clId="{E9F9371F-4186-AD41-B959-4B45F2C4F959}" dt="2024-09-11T12:42:01.717" v="0" actId="2696"/>
        <pc:sldMkLst>
          <pc:docMk/>
          <pc:sldMk cId="606433578" sldId="297"/>
        </pc:sldMkLst>
      </pc:sldChg>
      <pc:sldChg chg="add">
        <pc:chgData name="Francesca Venturi" userId="40c4b43f-44e5-4935-8e4a-e39dffd1abe6" providerId="ADAL" clId="{E9F9371F-4186-AD41-B959-4B45F2C4F959}" dt="2024-09-11T12:42:26.138" v="1"/>
        <pc:sldMkLst>
          <pc:docMk/>
          <pc:sldMk cId="987181873" sldId="297"/>
        </pc:sldMkLst>
      </pc:sldChg>
      <pc:sldChg chg="del">
        <pc:chgData name="Francesca Venturi" userId="40c4b43f-44e5-4935-8e4a-e39dffd1abe6" providerId="ADAL" clId="{E9F9371F-4186-AD41-B959-4B45F2C4F959}" dt="2024-09-11T12:42:01.717" v="0" actId="2696"/>
        <pc:sldMkLst>
          <pc:docMk/>
          <pc:sldMk cId="2679447586" sldId="298"/>
        </pc:sldMkLst>
      </pc:sldChg>
      <pc:sldChg chg="modSp add mod">
        <pc:chgData name="Francesca Venturi" userId="40c4b43f-44e5-4935-8e4a-e39dffd1abe6" providerId="ADAL" clId="{E9F9371F-4186-AD41-B959-4B45F2C4F959}" dt="2024-09-11T12:42:46.777" v="2" actId="1076"/>
        <pc:sldMkLst>
          <pc:docMk/>
          <pc:sldMk cId="3119981573" sldId="298"/>
        </pc:sldMkLst>
        <pc:picChg chg="mod">
          <ac:chgData name="Francesca Venturi" userId="40c4b43f-44e5-4935-8e4a-e39dffd1abe6" providerId="ADAL" clId="{E9F9371F-4186-AD41-B959-4B45F2C4F959}" dt="2024-09-11T12:42:46.777" v="2" actId="1076"/>
          <ac:picMkLst>
            <pc:docMk/>
            <pc:sldMk cId="3119981573" sldId="298"/>
            <ac:picMk id="13" creationId="{4D8C1B90-6759-1EE6-9B3C-7B4DB8EF29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B32D8-7281-7B4A-AC10-F04B969972AF}" type="datetimeFigureOut">
              <a:rPr lang="en-IT" smtClean="0"/>
              <a:t>10/09/24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1705F-C4E9-224B-8617-1BADD290600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01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1705F-C4E9-224B-8617-1BADD290600F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31360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1705F-C4E9-224B-8617-1BADD290600F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5349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1705F-C4E9-224B-8617-1BADD290600F}" type="slidenum">
              <a:rPr lang="en-IT" smtClean="0"/>
              <a:t>22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3857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1705F-C4E9-224B-8617-1BADD290600F}" type="slidenum">
              <a:rPr lang="en-IT" smtClean="0"/>
              <a:t>33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6862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98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Francesco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Fainello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Francesca Venturi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10/09/24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10/09/24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10/09/24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10/09/24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10/09/24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105854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/>
              <a:t>Implicit</a:t>
            </a:r>
            <a:r>
              <a:rPr lang="it-IT" dirty="0"/>
              <a:t> Methods </a:t>
            </a:r>
          </a:p>
          <a:p>
            <a:pPr algn="ctr"/>
            <a:r>
              <a:rPr lang="it-IT" dirty="0"/>
              <a:t>for the </a:t>
            </a:r>
            <a:r>
              <a:rPr lang="it-IT" dirty="0" err="1"/>
              <a:t>Eikonal</a:t>
            </a:r>
            <a:r>
              <a:rPr lang="it-IT" dirty="0"/>
              <a:t> Equation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614668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dirty="0">
                <a:solidFill>
                  <a:schemeClr val="bg1"/>
                </a:solidFill>
              </a:rPr>
              <a:t>Advanced Programming for Scientific Computing</a:t>
            </a:r>
          </a:p>
          <a:p>
            <a:pPr algn="ctr"/>
            <a:r>
              <a:rPr lang="it-IT" sz="1400" dirty="0" err="1">
                <a:solidFill>
                  <a:schemeClr val="bg1"/>
                </a:solidFill>
              </a:rPr>
              <a:t>a.a</a:t>
            </a:r>
            <a:r>
              <a:rPr lang="it-IT" sz="1400" dirty="0">
                <a:solidFill>
                  <a:schemeClr val="bg1"/>
                </a:solidFill>
              </a:rPr>
              <a:t>. 2023-24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</a:rPr>
              <a:t>Francesco </a:t>
            </a:r>
            <a:r>
              <a:rPr lang="it-IT" sz="1400" dirty="0" err="1">
                <a:solidFill>
                  <a:schemeClr val="bg1"/>
                </a:solidFill>
              </a:rPr>
              <a:t>Fainello</a:t>
            </a:r>
            <a:r>
              <a:rPr lang="it-IT" sz="1400" dirty="0">
                <a:solidFill>
                  <a:schemeClr val="bg1"/>
                </a:solidFill>
              </a:rPr>
              <a:t>, Francesca Venturi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149DE-EC17-22AB-E741-F102A153F581}"/>
              </a:ext>
            </a:extLst>
          </p:cNvPr>
          <p:cNvCxnSpPr>
            <a:cxnSpLocks/>
          </p:cNvCxnSpPr>
          <p:nvPr/>
        </p:nvCxnSpPr>
        <p:spPr>
          <a:xfrm>
            <a:off x="-1930565" y="6548718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C53AF8-2392-0630-311F-72BA60A5B460}"/>
              </a:ext>
            </a:extLst>
          </p:cNvPr>
          <p:cNvCxnSpPr>
            <a:cxnSpLocks/>
          </p:cNvCxnSpPr>
          <p:nvPr/>
        </p:nvCxnSpPr>
        <p:spPr>
          <a:xfrm>
            <a:off x="11086680" y="6452076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DCF57-CE3A-1F75-8A10-BC5432CFA447}"/>
              </a:ext>
            </a:extLst>
          </p:cNvPr>
          <p:cNvCxnSpPr>
            <a:cxnSpLocks/>
          </p:cNvCxnSpPr>
          <p:nvPr/>
        </p:nvCxnSpPr>
        <p:spPr>
          <a:xfrm>
            <a:off x="4426299" y="7023994"/>
            <a:ext cx="0" cy="1457012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EikonalEquation</a:t>
            </a:r>
            <a:endParaRPr lang="it-I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FCD7A5-0440-4B0B-4B4D-D9B36C5F21EC}"/>
              </a:ext>
            </a:extLst>
          </p:cNvPr>
          <p:cNvSpPr/>
          <p:nvPr/>
        </p:nvSpPr>
        <p:spPr>
          <a:xfrm>
            <a:off x="-3294532" y="7120636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StandardEikonal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92915B-6751-E566-6152-69D459E20673}"/>
              </a:ext>
            </a:extLst>
          </p:cNvPr>
          <p:cNvSpPr/>
          <p:nvPr/>
        </p:nvSpPr>
        <p:spPr>
          <a:xfrm>
            <a:off x="3009481" y="8321906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PenaltyEikonal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981803-29E3-3EB8-FF24-20DDE12EA8D2}"/>
              </a:ext>
            </a:extLst>
          </p:cNvPr>
          <p:cNvSpPr/>
          <p:nvPr/>
        </p:nvSpPr>
        <p:spPr>
          <a:xfrm>
            <a:off x="9712472" y="7023994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LagrangianEikonal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0981AE-6572-5ED0-A6B5-74E6D6E9B37E}"/>
              </a:ext>
            </a:extLst>
          </p:cNvPr>
          <p:cNvCxnSpPr/>
          <p:nvPr/>
        </p:nvCxnSpPr>
        <p:spPr>
          <a:xfrm>
            <a:off x="1473758" y="7760938"/>
            <a:ext cx="58096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3B8FE6-8100-CC84-B6ED-C4BC885C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2" y="1540533"/>
            <a:ext cx="7772400" cy="426198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1DC205-4F39-8DA1-07D0-E17B9C1833F0}"/>
              </a:ext>
            </a:extLst>
          </p:cNvPr>
          <p:cNvSpPr/>
          <p:nvPr/>
        </p:nvSpPr>
        <p:spPr>
          <a:xfrm>
            <a:off x="-2774196" y="1540533"/>
            <a:ext cx="2508467" cy="840400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EikonalEquation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5DAE8F-A78C-C62D-A429-1E0392CC6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574" y="459024"/>
            <a:ext cx="5231207" cy="7078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DB556B-9825-6192-584F-29F5B47E9F52}"/>
              </a:ext>
            </a:extLst>
          </p:cNvPr>
          <p:cNvSpPr txBox="1"/>
          <p:nvPr/>
        </p:nvSpPr>
        <p:spPr>
          <a:xfrm>
            <a:off x="10864020" y="129607"/>
            <a:ext cx="2200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Abstract Parent Class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7BC4F6-9021-D95B-1F75-6F7203031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26" y="7192525"/>
            <a:ext cx="7772400" cy="32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4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823FDD-36BD-27B6-7A75-2D8A6C4F1587}"/>
              </a:ext>
            </a:extLst>
          </p:cNvPr>
          <p:cNvCxnSpPr>
            <a:cxnSpLocks/>
          </p:cNvCxnSpPr>
          <p:nvPr/>
        </p:nvCxnSpPr>
        <p:spPr>
          <a:xfrm>
            <a:off x="4572000" y="343995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149DE-EC17-22AB-E741-F102A153F581}"/>
              </a:ext>
            </a:extLst>
          </p:cNvPr>
          <p:cNvCxnSpPr>
            <a:cxnSpLocks/>
          </p:cNvCxnSpPr>
          <p:nvPr/>
        </p:nvCxnSpPr>
        <p:spPr>
          <a:xfrm>
            <a:off x="1619459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C53AF8-2392-0630-311F-72BA60A5B460}"/>
              </a:ext>
            </a:extLst>
          </p:cNvPr>
          <p:cNvCxnSpPr>
            <a:cxnSpLocks/>
          </p:cNvCxnSpPr>
          <p:nvPr/>
        </p:nvCxnSpPr>
        <p:spPr>
          <a:xfrm>
            <a:off x="7429080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DCF57-CE3A-1F75-8A10-BC5432CFA44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040" y="2591284"/>
            <a:ext cx="0" cy="837716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Eikonal</a:t>
            </a:r>
            <a:r>
              <a:rPr lang="it-IT" dirty="0"/>
              <a:t> Equation – </a:t>
            </a:r>
            <a:r>
              <a:rPr lang="it-IT" dirty="0" err="1"/>
              <a:t>Inheritance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DA4CC8-38AF-5690-1982-5C4BE5A07222}"/>
              </a:ext>
            </a:extLst>
          </p:cNvPr>
          <p:cNvSpPr/>
          <p:nvPr/>
        </p:nvSpPr>
        <p:spPr>
          <a:xfrm>
            <a:off x="288521" y="1465869"/>
            <a:ext cx="3125038" cy="1125415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EikonalEquation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FCD7A5-0440-4B0B-4B4D-D9B36C5F21EC}"/>
              </a:ext>
            </a:extLst>
          </p:cNvPr>
          <p:cNvSpPr/>
          <p:nvPr/>
        </p:nvSpPr>
        <p:spPr>
          <a:xfrm>
            <a:off x="25549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StandardEikonal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92915B-6751-E566-6152-69D459E20673}"/>
              </a:ext>
            </a:extLst>
          </p:cNvPr>
          <p:cNvSpPr/>
          <p:nvPr/>
        </p:nvSpPr>
        <p:spPr>
          <a:xfrm>
            <a:off x="315518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PenaltyEikonal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981803-29E3-3EB8-FF24-20DDE12EA8D2}"/>
              </a:ext>
            </a:extLst>
          </p:cNvPr>
          <p:cNvSpPr/>
          <p:nvPr/>
        </p:nvSpPr>
        <p:spPr>
          <a:xfrm>
            <a:off x="605487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LagrangianEikonal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0981AE-6572-5ED0-A6B5-74E6D6E9B37E}"/>
              </a:ext>
            </a:extLst>
          </p:cNvPr>
          <p:cNvCxnSpPr/>
          <p:nvPr/>
        </p:nvCxnSpPr>
        <p:spPr>
          <a:xfrm>
            <a:off x="1619459" y="3439950"/>
            <a:ext cx="58096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A7AE33-5AF4-4B26-6780-A1E4D7FDAEE0}"/>
              </a:ext>
            </a:extLst>
          </p:cNvPr>
          <p:cNvSpPr txBox="1"/>
          <p:nvPr/>
        </p:nvSpPr>
        <p:spPr>
          <a:xfrm>
            <a:off x="4093165" y="1828232"/>
            <a:ext cx="392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ist the methods with lstlisting here</a:t>
            </a:r>
          </a:p>
        </p:txBody>
      </p:sp>
    </p:spTree>
    <p:extLst>
      <p:ext uri="{BB962C8B-B14F-4D97-AF65-F5344CB8AC3E}">
        <p14:creationId xmlns:p14="http://schemas.microsoft.com/office/powerpoint/2010/main" val="378235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823FDD-36BD-27B6-7A75-2D8A6C4F1587}"/>
              </a:ext>
            </a:extLst>
          </p:cNvPr>
          <p:cNvCxnSpPr>
            <a:cxnSpLocks/>
          </p:cNvCxnSpPr>
          <p:nvPr/>
        </p:nvCxnSpPr>
        <p:spPr>
          <a:xfrm>
            <a:off x="4461082" y="709755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149DE-EC17-22AB-E741-F102A153F581}"/>
              </a:ext>
            </a:extLst>
          </p:cNvPr>
          <p:cNvCxnSpPr>
            <a:cxnSpLocks/>
          </p:cNvCxnSpPr>
          <p:nvPr/>
        </p:nvCxnSpPr>
        <p:spPr>
          <a:xfrm>
            <a:off x="1295027" y="-1481763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C53AF8-2392-0630-311F-72BA60A5B460}"/>
              </a:ext>
            </a:extLst>
          </p:cNvPr>
          <p:cNvCxnSpPr>
            <a:cxnSpLocks/>
          </p:cNvCxnSpPr>
          <p:nvPr/>
        </p:nvCxnSpPr>
        <p:spPr>
          <a:xfrm>
            <a:off x="11602069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DCF57-CE3A-1F75-8A10-BC5432CFA44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526608" y="-2319479"/>
            <a:ext cx="0" cy="837716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StandardEikonal</a:t>
            </a:r>
            <a:endParaRPr lang="it-IT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DA4CC8-38AF-5690-1982-5C4BE5A07222}"/>
              </a:ext>
            </a:extLst>
          </p:cNvPr>
          <p:cNvSpPr/>
          <p:nvPr/>
        </p:nvSpPr>
        <p:spPr>
          <a:xfrm>
            <a:off x="-35911" y="-3444894"/>
            <a:ext cx="3125038" cy="1125415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EikonalEquation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FCD7A5-0440-4B0B-4B4D-D9B36C5F21EC}"/>
              </a:ext>
            </a:extLst>
          </p:cNvPr>
          <p:cNvSpPr/>
          <p:nvPr/>
        </p:nvSpPr>
        <p:spPr>
          <a:xfrm>
            <a:off x="3281526" y="1459717"/>
            <a:ext cx="2580948" cy="634695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StandardEikonal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92915B-6751-E566-6152-69D459E20673}"/>
              </a:ext>
            </a:extLst>
          </p:cNvPr>
          <p:cNvSpPr/>
          <p:nvPr/>
        </p:nvSpPr>
        <p:spPr>
          <a:xfrm>
            <a:off x="3044264" y="76585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PenaltyEikonal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981803-29E3-3EB8-FF24-20DDE12EA8D2}"/>
              </a:ext>
            </a:extLst>
          </p:cNvPr>
          <p:cNvSpPr/>
          <p:nvPr/>
        </p:nvSpPr>
        <p:spPr>
          <a:xfrm>
            <a:off x="10227861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LagrangianEikonal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0981AE-6572-5ED0-A6B5-74E6D6E9B37E}"/>
              </a:ext>
            </a:extLst>
          </p:cNvPr>
          <p:cNvCxnSpPr/>
          <p:nvPr/>
        </p:nvCxnSpPr>
        <p:spPr>
          <a:xfrm>
            <a:off x="1295027" y="-1470813"/>
            <a:ext cx="58096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A8B54EF-B852-C127-543A-D7490B9D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79" y="2428741"/>
            <a:ext cx="8581042" cy="12709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4A3897-12EB-0EAD-2E8F-BEB0F909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1" y="4034011"/>
            <a:ext cx="8582304" cy="15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5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823FDD-36BD-27B6-7A75-2D8A6C4F1587}"/>
              </a:ext>
            </a:extLst>
          </p:cNvPr>
          <p:cNvCxnSpPr>
            <a:cxnSpLocks/>
          </p:cNvCxnSpPr>
          <p:nvPr/>
        </p:nvCxnSpPr>
        <p:spPr>
          <a:xfrm>
            <a:off x="4572000" y="343995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149DE-EC17-22AB-E741-F102A153F581}"/>
              </a:ext>
            </a:extLst>
          </p:cNvPr>
          <p:cNvCxnSpPr>
            <a:cxnSpLocks/>
          </p:cNvCxnSpPr>
          <p:nvPr/>
        </p:nvCxnSpPr>
        <p:spPr>
          <a:xfrm>
            <a:off x="1619459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C53AF8-2392-0630-311F-72BA60A5B460}"/>
              </a:ext>
            </a:extLst>
          </p:cNvPr>
          <p:cNvCxnSpPr>
            <a:cxnSpLocks/>
          </p:cNvCxnSpPr>
          <p:nvPr/>
        </p:nvCxnSpPr>
        <p:spPr>
          <a:xfrm>
            <a:off x="7429080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DCF57-CE3A-1F75-8A10-BC5432CFA44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040" y="2591284"/>
            <a:ext cx="0" cy="837716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Eikonal</a:t>
            </a:r>
            <a:r>
              <a:rPr lang="it-IT" dirty="0"/>
              <a:t> Equation – </a:t>
            </a:r>
            <a:r>
              <a:rPr lang="it-IT" dirty="0" err="1"/>
              <a:t>Inheritance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DA4CC8-38AF-5690-1982-5C4BE5A07222}"/>
              </a:ext>
            </a:extLst>
          </p:cNvPr>
          <p:cNvSpPr/>
          <p:nvPr/>
        </p:nvSpPr>
        <p:spPr>
          <a:xfrm>
            <a:off x="288521" y="1465869"/>
            <a:ext cx="3125038" cy="1125415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EikonalEquation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FCD7A5-0440-4B0B-4B4D-D9B36C5F21EC}"/>
              </a:ext>
            </a:extLst>
          </p:cNvPr>
          <p:cNvSpPr/>
          <p:nvPr/>
        </p:nvSpPr>
        <p:spPr>
          <a:xfrm>
            <a:off x="25549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StandardEikonal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92915B-6751-E566-6152-69D459E20673}"/>
              </a:ext>
            </a:extLst>
          </p:cNvPr>
          <p:cNvSpPr/>
          <p:nvPr/>
        </p:nvSpPr>
        <p:spPr>
          <a:xfrm>
            <a:off x="315518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PenaltyEikonal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981803-29E3-3EB8-FF24-20DDE12EA8D2}"/>
              </a:ext>
            </a:extLst>
          </p:cNvPr>
          <p:cNvSpPr/>
          <p:nvPr/>
        </p:nvSpPr>
        <p:spPr>
          <a:xfrm>
            <a:off x="605487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LagrangianEikonal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0981AE-6572-5ED0-A6B5-74E6D6E9B37E}"/>
              </a:ext>
            </a:extLst>
          </p:cNvPr>
          <p:cNvCxnSpPr/>
          <p:nvPr/>
        </p:nvCxnSpPr>
        <p:spPr>
          <a:xfrm>
            <a:off x="1619459" y="3439950"/>
            <a:ext cx="58096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A7AE33-5AF4-4B26-6780-A1E4D7FDAEE0}"/>
              </a:ext>
            </a:extLst>
          </p:cNvPr>
          <p:cNvSpPr txBox="1"/>
          <p:nvPr/>
        </p:nvSpPr>
        <p:spPr>
          <a:xfrm>
            <a:off x="4093165" y="1828232"/>
            <a:ext cx="392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ist the methods with lstlisting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DCF3A-9A5B-E781-686E-B5F2AB0B312D}"/>
              </a:ext>
            </a:extLst>
          </p:cNvPr>
          <p:cNvSpPr txBox="1"/>
          <p:nvPr/>
        </p:nvSpPr>
        <p:spPr>
          <a:xfrm>
            <a:off x="463257" y="5147146"/>
            <a:ext cx="24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ComputeStiffnessTerm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93101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823FDD-36BD-27B6-7A75-2D8A6C4F1587}"/>
              </a:ext>
            </a:extLst>
          </p:cNvPr>
          <p:cNvCxnSpPr>
            <a:cxnSpLocks/>
          </p:cNvCxnSpPr>
          <p:nvPr/>
        </p:nvCxnSpPr>
        <p:spPr>
          <a:xfrm>
            <a:off x="4486656" y="-1085551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149DE-EC17-22AB-E741-F102A153F581}"/>
              </a:ext>
            </a:extLst>
          </p:cNvPr>
          <p:cNvCxnSpPr>
            <a:cxnSpLocks/>
          </p:cNvCxnSpPr>
          <p:nvPr/>
        </p:nvCxnSpPr>
        <p:spPr>
          <a:xfrm>
            <a:off x="-1806493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C53AF8-2392-0630-311F-72BA60A5B460}"/>
              </a:ext>
            </a:extLst>
          </p:cNvPr>
          <p:cNvCxnSpPr>
            <a:cxnSpLocks/>
          </p:cNvCxnSpPr>
          <p:nvPr/>
        </p:nvCxnSpPr>
        <p:spPr>
          <a:xfrm>
            <a:off x="11086680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DCF57-CE3A-1F75-8A10-BC5432CFA44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32667" y="-1934217"/>
            <a:ext cx="0" cy="837716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PenaltyEikonal</a:t>
            </a:r>
            <a:endParaRPr lang="it-IT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DA4CC8-38AF-5690-1982-5C4BE5A07222}"/>
              </a:ext>
            </a:extLst>
          </p:cNvPr>
          <p:cNvSpPr/>
          <p:nvPr/>
        </p:nvSpPr>
        <p:spPr>
          <a:xfrm>
            <a:off x="170148" y="-3059632"/>
            <a:ext cx="3125038" cy="1125415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EikonalEquation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FCD7A5-0440-4B0B-4B4D-D9B36C5F21EC}"/>
              </a:ext>
            </a:extLst>
          </p:cNvPr>
          <p:cNvSpPr/>
          <p:nvPr/>
        </p:nvSpPr>
        <p:spPr>
          <a:xfrm>
            <a:off x="-3170460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StandardEikonal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92915B-6751-E566-6152-69D459E20673}"/>
              </a:ext>
            </a:extLst>
          </p:cNvPr>
          <p:cNvSpPr/>
          <p:nvPr/>
        </p:nvSpPr>
        <p:spPr>
          <a:xfrm>
            <a:off x="3155182" y="1395621"/>
            <a:ext cx="2833635" cy="633600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PenaltyEikonal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981803-29E3-3EB8-FF24-20DDE12EA8D2}"/>
              </a:ext>
            </a:extLst>
          </p:cNvPr>
          <p:cNvSpPr/>
          <p:nvPr/>
        </p:nvSpPr>
        <p:spPr>
          <a:xfrm>
            <a:off x="971247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LagrangianEikonal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0981AE-6572-5ED0-A6B5-74E6D6E9B37E}"/>
              </a:ext>
            </a:extLst>
          </p:cNvPr>
          <p:cNvCxnSpPr/>
          <p:nvPr/>
        </p:nvCxnSpPr>
        <p:spPr>
          <a:xfrm>
            <a:off x="1501086" y="-1085551"/>
            <a:ext cx="58096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A7AE33-5AF4-4B26-6780-A1E4D7FDAEE0}"/>
              </a:ext>
            </a:extLst>
          </p:cNvPr>
          <p:cNvSpPr txBox="1"/>
          <p:nvPr/>
        </p:nvSpPr>
        <p:spPr>
          <a:xfrm>
            <a:off x="4060136" y="-1854078"/>
            <a:ext cx="392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ist the methods with lstlisting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DCF3A-9A5B-E781-686E-B5F2AB0B312D}"/>
              </a:ext>
            </a:extLst>
          </p:cNvPr>
          <p:cNvSpPr txBox="1"/>
          <p:nvPr/>
        </p:nvSpPr>
        <p:spPr>
          <a:xfrm>
            <a:off x="-2962695" y="5147146"/>
            <a:ext cx="24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ComputeStiffnessTerm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E39D5-8837-5676-C399-D07FA189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32" y="2204995"/>
            <a:ext cx="8557161" cy="1833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542F74-7DB5-1F63-CF76-357F14CB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3" y="4312293"/>
            <a:ext cx="8557162" cy="15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6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823FDD-36BD-27B6-7A75-2D8A6C4F1587}"/>
              </a:ext>
            </a:extLst>
          </p:cNvPr>
          <p:cNvCxnSpPr>
            <a:cxnSpLocks/>
          </p:cNvCxnSpPr>
          <p:nvPr/>
        </p:nvCxnSpPr>
        <p:spPr>
          <a:xfrm>
            <a:off x="4572000" y="343995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149DE-EC17-22AB-E741-F102A153F581}"/>
              </a:ext>
            </a:extLst>
          </p:cNvPr>
          <p:cNvCxnSpPr>
            <a:cxnSpLocks/>
          </p:cNvCxnSpPr>
          <p:nvPr/>
        </p:nvCxnSpPr>
        <p:spPr>
          <a:xfrm>
            <a:off x="1619459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C53AF8-2392-0630-311F-72BA60A5B460}"/>
              </a:ext>
            </a:extLst>
          </p:cNvPr>
          <p:cNvCxnSpPr>
            <a:cxnSpLocks/>
          </p:cNvCxnSpPr>
          <p:nvPr/>
        </p:nvCxnSpPr>
        <p:spPr>
          <a:xfrm>
            <a:off x="7429080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DCF57-CE3A-1F75-8A10-BC5432CFA44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040" y="2591284"/>
            <a:ext cx="0" cy="837716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Eikonal</a:t>
            </a:r>
            <a:r>
              <a:rPr lang="it-IT" dirty="0"/>
              <a:t> Equation – </a:t>
            </a:r>
            <a:r>
              <a:rPr lang="it-IT" dirty="0" err="1"/>
              <a:t>Inheritance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DA4CC8-38AF-5690-1982-5C4BE5A07222}"/>
              </a:ext>
            </a:extLst>
          </p:cNvPr>
          <p:cNvSpPr/>
          <p:nvPr/>
        </p:nvSpPr>
        <p:spPr>
          <a:xfrm>
            <a:off x="288521" y="1465869"/>
            <a:ext cx="3125038" cy="1125415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EikonalEquation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FCD7A5-0440-4B0B-4B4D-D9B36C5F21EC}"/>
              </a:ext>
            </a:extLst>
          </p:cNvPr>
          <p:cNvSpPr/>
          <p:nvPr/>
        </p:nvSpPr>
        <p:spPr>
          <a:xfrm>
            <a:off x="25549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StandardEikonal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92915B-6751-E566-6152-69D459E20673}"/>
              </a:ext>
            </a:extLst>
          </p:cNvPr>
          <p:cNvSpPr/>
          <p:nvPr/>
        </p:nvSpPr>
        <p:spPr>
          <a:xfrm>
            <a:off x="315518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PenaltyEikonal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981803-29E3-3EB8-FF24-20DDE12EA8D2}"/>
              </a:ext>
            </a:extLst>
          </p:cNvPr>
          <p:cNvSpPr/>
          <p:nvPr/>
        </p:nvSpPr>
        <p:spPr>
          <a:xfrm>
            <a:off x="605487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LagrangianEikonal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0981AE-6572-5ED0-A6B5-74E6D6E9B37E}"/>
              </a:ext>
            </a:extLst>
          </p:cNvPr>
          <p:cNvCxnSpPr/>
          <p:nvPr/>
        </p:nvCxnSpPr>
        <p:spPr>
          <a:xfrm>
            <a:off x="1619459" y="3439950"/>
            <a:ext cx="58096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A7AE33-5AF4-4B26-6780-A1E4D7FDAEE0}"/>
              </a:ext>
            </a:extLst>
          </p:cNvPr>
          <p:cNvSpPr txBox="1"/>
          <p:nvPr/>
        </p:nvSpPr>
        <p:spPr>
          <a:xfrm>
            <a:off x="4093165" y="1828232"/>
            <a:ext cx="392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ist the methods with lstlisting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DCF3A-9A5B-E781-686E-B5F2AB0B312D}"/>
              </a:ext>
            </a:extLst>
          </p:cNvPr>
          <p:cNvSpPr txBox="1"/>
          <p:nvPr/>
        </p:nvSpPr>
        <p:spPr>
          <a:xfrm>
            <a:off x="463257" y="5147146"/>
            <a:ext cx="24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ComputeStiffnessTerm</a:t>
            </a:r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88210-0E0E-7B0F-60AC-5BF7688CEE64}"/>
              </a:ext>
            </a:extLst>
          </p:cNvPr>
          <p:cNvSpPr txBox="1"/>
          <p:nvPr/>
        </p:nvSpPr>
        <p:spPr>
          <a:xfrm>
            <a:off x="3362947" y="5147146"/>
            <a:ext cx="24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ComputeStiffnessTerm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987181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823FDD-36BD-27B6-7A75-2D8A6C4F1587}"/>
              </a:ext>
            </a:extLst>
          </p:cNvPr>
          <p:cNvCxnSpPr>
            <a:cxnSpLocks/>
          </p:cNvCxnSpPr>
          <p:nvPr/>
        </p:nvCxnSpPr>
        <p:spPr>
          <a:xfrm>
            <a:off x="4572000" y="7022599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149DE-EC17-22AB-E741-F102A153F581}"/>
              </a:ext>
            </a:extLst>
          </p:cNvPr>
          <p:cNvCxnSpPr>
            <a:cxnSpLocks/>
          </p:cNvCxnSpPr>
          <p:nvPr/>
        </p:nvCxnSpPr>
        <p:spPr>
          <a:xfrm>
            <a:off x="-1964000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C53AF8-2392-0630-311F-72BA60A5B460}"/>
              </a:ext>
            </a:extLst>
          </p:cNvPr>
          <p:cNvCxnSpPr>
            <a:cxnSpLocks/>
          </p:cNvCxnSpPr>
          <p:nvPr/>
        </p:nvCxnSpPr>
        <p:spPr>
          <a:xfrm>
            <a:off x="7129482" y="-1076876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DCF57-CE3A-1F75-8A10-BC5432CFA44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551442" y="-1925542"/>
            <a:ext cx="0" cy="837716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LagrangianEikonal</a:t>
            </a:r>
            <a:endParaRPr lang="it-IT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DA4CC8-38AF-5690-1982-5C4BE5A07222}"/>
              </a:ext>
            </a:extLst>
          </p:cNvPr>
          <p:cNvSpPr/>
          <p:nvPr/>
        </p:nvSpPr>
        <p:spPr>
          <a:xfrm>
            <a:off x="-11077" y="-3050957"/>
            <a:ext cx="3125038" cy="1125415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EikonalEquation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FCD7A5-0440-4B0B-4B4D-D9B36C5F21EC}"/>
              </a:ext>
            </a:extLst>
          </p:cNvPr>
          <p:cNvSpPr/>
          <p:nvPr/>
        </p:nvSpPr>
        <p:spPr>
          <a:xfrm>
            <a:off x="-3327967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StandardEikonal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92915B-6751-E566-6152-69D459E20673}"/>
              </a:ext>
            </a:extLst>
          </p:cNvPr>
          <p:cNvSpPr/>
          <p:nvPr/>
        </p:nvSpPr>
        <p:spPr>
          <a:xfrm>
            <a:off x="3155182" y="7583567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PenaltyEikonal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981803-29E3-3EB8-FF24-20DDE12EA8D2}"/>
              </a:ext>
            </a:extLst>
          </p:cNvPr>
          <p:cNvSpPr/>
          <p:nvPr/>
        </p:nvSpPr>
        <p:spPr>
          <a:xfrm>
            <a:off x="3155180" y="1336949"/>
            <a:ext cx="2833635" cy="633702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LagrangianEikonal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0981AE-6572-5ED0-A6B5-74E6D6E9B37E}"/>
              </a:ext>
            </a:extLst>
          </p:cNvPr>
          <p:cNvCxnSpPr/>
          <p:nvPr/>
        </p:nvCxnSpPr>
        <p:spPr>
          <a:xfrm>
            <a:off x="1319861" y="-1076876"/>
            <a:ext cx="58096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A7AE33-5AF4-4B26-6780-A1E4D7FDAEE0}"/>
              </a:ext>
            </a:extLst>
          </p:cNvPr>
          <p:cNvSpPr txBox="1"/>
          <p:nvPr/>
        </p:nvSpPr>
        <p:spPr>
          <a:xfrm>
            <a:off x="3793567" y="-2688594"/>
            <a:ext cx="392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ist the methods with lstlisting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DCF3A-9A5B-E781-686E-B5F2AB0B312D}"/>
              </a:ext>
            </a:extLst>
          </p:cNvPr>
          <p:cNvSpPr txBox="1"/>
          <p:nvPr/>
        </p:nvSpPr>
        <p:spPr>
          <a:xfrm>
            <a:off x="-3120202" y="5147146"/>
            <a:ext cx="24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ComputeStiffnessTerm</a:t>
            </a:r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88210-0E0E-7B0F-60AC-5BF7688CEE64}"/>
              </a:ext>
            </a:extLst>
          </p:cNvPr>
          <p:cNvSpPr txBox="1"/>
          <p:nvPr/>
        </p:nvSpPr>
        <p:spPr>
          <a:xfrm>
            <a:off x="3362947" y="8729795"/>
            <a:ext cx="24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ComputeStiffnessTerm</a:t>
            </a:r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25745-8C0F-FE17-830F-0B6B66E3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59" y="2061795"/>
            <a:ext cx="8531081" cy="19179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4883F3-ED9C-1860-15D3-8A7642C2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58" y="4112642"/>
            <a:ext cx="8531080" cy="191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08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823FDD-36BD-27B6-7A75-2D8A6C4F1587}"/>
              </a:ext>
            </a:extLst>
          </p:cNvPr>
          <p:cNvCxnSpPr>
            <a:cxnSpLocks/>
          </p:cNvCxnSpPr>
          <p:nvPr/>
        </p:nvCxnSpPr>
        <p:spPr>
          <a:xfrm>
            <a:off x="4572000" y="7022599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149DE-EC17-22AB-E741-F102A153F581}"/>
              </a:ext>
            </a:extLst>
          </p:cNvPr>
          <p:cNvCxnSpPr>
            <a:cxnSpLocks/>
          </p:cNvCxnSpPr>
          <p:nvPr/>
        </p:nvCxnSpPr>
        <p:spPr>
          <a:xfrm>
            <a:off x="-1964000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C53AF8-2392-0630-311F-72BA60A5B460}"/>
              </a:ext>
            </a:extLst>
          </p:cNvPr>
          <p:cNvCxnSpPr>
            <a:cxnSpLocks/>
          </p:cNvCxnSpPr>
          <p:nvPr/>
        </p:nvCxnSpPr>
        <p:spPr>
          <a:xfrm>
            <a:off x="7129482" y="-1076876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DCF57-CE3A-1F75-8A10-BC5432CFA44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551442" y="-1925542"/>
            <a:ext cx="0" cy="837716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LagrangianEikonal</a:t>
            </a:r>
            <a:endParaRPr lang="it-IT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DA4CC8-38AF-5690-1982-5C4BE5A07222}"/>
              </a:ext>
            </a:extLst>
          </p:cNvPr>
          <p:cNvSpPr/>
          <p:nvPr/>
        </p:nvSpPr>
        <p:spPr>
          <a:xfrm>
            <a:off x="-11077" y="-3050957"/>
            <a:ext cx="3125038" cy="1125415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EikonalEquation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FCD7A5-0440-4B0B-4B4D-D9B36C5F21EC}"/>
              </a:ext>
            </a:extLst>
          </p:cNvPr>
          <p:cNvSpPr/>
          <p:nvPr/>
        </p:nvSpPr>
        <p:spPr>
          <a:xfrm>
            <a:off x="-3327967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StandardEikonal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92915B-6751-E566-6152-69D459E20673}"/>
              </a:ext>
            </a:extLst>
          </p:cNvPr>
          <p:cNvSpPr/>
          <p:nvPr/>
        </p:nvSpPr>
        <p:spPr>
          <a:xfrm>
            <a:off x="3155182" y="7583567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PenaltyEikonal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981803-29E3-3EB8-FF24-20DDE12EA8D2}"/>
              </a:ext>
            </a:extLst>
          </p:cNvPr>
          <p:cNvSpPr/>
          <p:nvPr/>
        </p:nvSpPr>
        <p:spPr>
          <a:xfrm>
            <a:off x="3155180" y="1336949"/>
            <a:ext cx="2833635" cy="633702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LagrangianEikonal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0981AE-6572-5ED0-A6B5-74E6D6E9B37E}"/>
              </a:ext>
            </a:extLst>
          </p:cNvPr>
          <p:cNvCxnSpPr/>
          <p:nvPr/>
        </p:nvCxnSpPr>
        <p:spPr>
          <a:xfrm>
            <a:off x="1319861" y="-1076876"/>
            <a:ext cx="58096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A7AE33-5AF4-4B26-6780-A1E4D7FDAEE0}"/>
              </a:ext>
            </a:extLst>
          </p:cNvPr>
          <p:cNvSpPr txBox="1"/>
          <p:nvPr/>
        </p:nvSpPr>
        <p:spPr>
          <a:xfrm>
            <a:off x="3793567" y="-2688594"/>
            <a:ext cx="392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</a:t>
            </a:r>
            <a:r>
              <a:rPr lang="en-IT" dirty="0"/>
              <a:t>ist the methods with lstlisting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DCF3A-9A5B-E781-686E-B5F2AB0B312D}"/>
              </a:ext>
            </a:extLst>
          </p:cNvPr>
          <p:cNvSpPr txBox="1"/>
          <p:nvPr/>
        </p:nvSpPr>
        <p:spPr>
          <a:xfrm>
            <a:off x="-3120202" y="5147146"/>
            <a:ext cx="24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ComputeStiffnessTerm</a:t>
            </a:r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88210-0E0E-7B0F-60AC-5BF7688CEE64}"/>
              </a:ext>
            </a:extLst>
          </p:cNvPr>
          <p:cNvSpPr txBox="1"/>
          <p:nvPr/>
        </p:nvSpPr>
        <p:spPr>
          <a:xfrm>
            <a:off x="3362947" y="8729795"/>
            <a:ext cx="24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ComputeStiffnessTerm</a:t>
            </a:r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25745-8C0F-FE17-830F-0B6B66E3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-2183196"/>
            <a:ext cx="8531081" cy="19179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4883F3-ED9C-1860-15D3-8A7642C2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1" y="7274406"/>
            <a:ext cx="8531080" cy="1917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8C1B90-6759-1EE6-9B3C-7B4DB8EF2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73" y="2228380"/>
            <a:ext cx="8580291" cy="32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81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154043-7BBA-C53F-5B03-E911D475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Workflow (</a:t>
            </a:r>
            <a:r>
              <a:rPr lang="it-IT" i="1" dirty="0" err="1"/>
              <a:t>main.cpp</a:t>
            </a:r>
            <a:r>
              <a:rPr lang="it-IT" dirty="0"/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8BDE18D-DD7C-EDD7-449E-39BD7B29544D}"/>
              </a:ext>
            </a:extLst>
          </p:cNvPr>
          <p:cNvSpPr/>
          <p:nvPr/>
        </p:nvSpPr>
        <p:spPr>
          <a:xfrm>
            <a:off x="698445" y="1567543"/>
            <a:ext cx="2567270" cy="1085222"/>
          </a:xfrm>
          <a:prstGeom prst="roundRect">
            <a:avLst/>
          </a:prstGeom>
          <a:noFill/>
          <a:ln w="25400"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buNone/>
            </a:pPr>
            <a:r>
              <a:rPr lang="it-IT" sz="1600" dirty="0">
                <a:solidFill>
                  <a:schemeClr val="tx1"/>
                </a:solidFill>
                <a:latin typeface="Calibri"/>
              </a:rPr>
              <a:t>Read and upload the mesh.</a:t>
            </a:r>
          </a:p>
          <a:p>
            <a:pPr lvl="0" algn="ctr" rtl="0">
              <a:buNone/>
            </a:pPr>
            <a:r>
              <a:rPr lang="it-IT" sz="1600" dirty="0">
                <a:solidFill>
                  <a:schemeClr val="tx1"/>
                </a:solidFill>
                <a:latin typeface="Calibri"/>
              </a:rPr>
              <a:t>Read the </a:t>
            </a:r>
            <a:r>
              <a:rPr lang="it-IT" sz="1600" dirty="0" err="1">
                <a:solidFill>
                  <a:schemeClr val="tx1"/>
                </a:solidFill>
                <a:latin typeface="Calibri"/>
              </a:rPr>
              <a:t>boundary</a:t>
            </a:r>
            <a:r>
              <a:rPr lang="it-IT" sz="1600" dirty="0">
                <a:solidFill>
                  <a:schemeClr val="tx1"/>
                </a:solidFill>
                <a:latin typeface="Calibri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Calibri"/>
              </a:rPr>
              <a:t>nodes</a:t>
            </a:r>
            <a:r>
              <a:rPr lang="it-IT" sz="1600" dirty="0">
                <a:solidFill>
                  <a:schemeClr val="tx1"/>
                </a:solidFill>
                <a:latin typeface="Calibri"/>
              </a:rPr>
              <a:t>.</a:t>
            </a:r>
          </a:p>
          <a:p>
            <a:pPr lvl="0" algn="ctr" rtl="0">
              <a:buNone/>
            </a:pPr>
            <a:endParaRPr lang="it-IT" sz="16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02A44DE-324B-79FB-1EDA-3D30C2D3724E}"/>
              </a:ext>
            </a:extLst>
          </p:cNvPr>
          <p:cNvSpPr/>
          <p:nvPr/>
        </p:nvSpPr>
        <p:spPr>
          <a:xfrm>
            <a:off x="5045042" y="1549960"/>
            <a:ext cx="2451797" cy="1085222"/>
          </a:xfrm>
          <a:prstGeom prst="roundRect">
            <a:avLst/>
          </a:prstGeom>
          <a:noFill/>
          <a:ln w="25400"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None/>
            </a:pPr>
            <a:r>
              <a:rPr lang="it-IT" sz="1600" dirty="0">
                <a:solidFill>
                  <a:schemeClr val="tx1"/>
                </a:solidFill>
              </a:rPr>
              <a:t>Set the </a:t>
            </a:r>
            <a:r>
              <a:rPr lang="it-IT" sz="1600" dirty="0" err="1">
                <a:solidFill>
                  <a:schemeClr val="tx1"/>
                </a:solidFill>
              </a:rPr>
              <a:t>initial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condition</a:t>
            </a:r>
            <a:r>
              <a:rPr lang="it-IT" sz="1600" dirty="0">
                <a:solidFill>
                  <a:schemeClr val="tx1"/>
                </a:solidFill>
              </a:rPr>
              <a:t> by solving the </a:t>
            </a:r>
            <a:r>
              <a:rPr lang="it-IT" sz="1600" dirty="0" err="1">
                <a:solidFill>
                  <a:schemeClr val="tx1"/>
                </a:solidFill>
              </a:rPr>
              <a:t>heat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equation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lvl="0" algn="ctr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0F7E15F-7BFA-3313-EAB6-18864BD5215C}"/>
              </a:ext>
            </a:extLst>
          </p:cNvPr>
          <p:cNvSpPr/>
          <p:nvPr/>
        </p:nvSpPr>
        <p:spPr>
          <a:xfrm>
            <a:off x="1416211" y="4751500"/>
            <a:ext cx="2451797" cy="1213032"/>
          </a:xfrm>
          <a:prstGeom prst="roundRect">
            <a:avLst/>
          </a:prstGeom>
          <a:noFill/>
          <a:ln w="25400"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lvl="0" algn="ctr">
              <a:buNone/>
            </a:pPr>
            <a:r>
              <a:rPr lang="it-IT" sz="1600" dirty="0" err="1">
                <a:solidFill>
                  <a:schemeClr val="tx1"/>
                </a:solidFill>
              </a:rPr>
              <a:t>Fill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local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variables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lvl="0" algn="ctr">
              <a:buNone/>
            </a:pPr>
            <a:r>
              <a:rPr lang="it-IT" sz="1600" dirty="0" err="1">
                <a:solidFill>
                  <a:schemeClr val="tx1"/>
                </a:solidFill>
              </a:rPr>
              <a:t>Fill</a:t>
            </a:r>
            <a:r>
              <a:rPr lang="it-IT" sz="1600" dirty="0">
                <a:solidFill>
                  <a:schemeClr val="tx1"/>
                </a:solidFill>
              </a:rPr>
              <a:t> global </a:t>
            </a:r>
            <a:r>
              <a:rPr lang="it-IT" sz="1600" dirty="0" err="1">
                <a:solidFill>
                  <a:schemeClr val="tx1"/>
                </a:solidFill>
              </a:rPr>
              <a:t>variables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lvl="0" algn="ctr">
              <a:buNone/>
            </a:pPr>
            <a:r>
              <a:rPr lang="it-IT" sz="1600" dirty="0">
                <a:solidFill>
                  <a:schemeClr val="tx1"/>
                </a:solidFill>
              </a:rPr>
              <a:t>Set </a:t>
            </a:r>
            <a:r>
              <a:rPr lang="it-IT" sz="1600" dirty="0" err="1">
                <a:solidFill>
                  <a:schemeClr val="tx1"/>
                </a:solidFill>
              </a:rPr>
              <a:t>boundary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conditions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D563C6F-8CE3-F740-F3E6-C2325AD24EA6}"/>
              </a:ext>
            </a:extLst>
          </p:cNvPr>
          <p:cNvSpPr/>
          <p:nvPr/>
        </p:nvSpPr>
        <p:spPr>
          <a:xfrm>
            <a:off x="6593641" y="4751500"/>
            <a:ext cx="2451797" cy="1213032"/>
          </a:xfrm>
          <a:prstGeom prst="roundRect">
            <a:avLst/>
          </a:prstGeom>
          <a:noFill/>
          <a:ln w="25400"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Font typeface="Arial" panose="020B0604020202020204" pitchFamily="34" charset="0"/>
              <a:buNone/>
            </a:pPr>
            <a:endParaRPr lang="it-IT" sz="1600" dirty="0">
              <a:solidFill>
                <a:schemeClr val="tx1"/>
              </a:solidFill>
              <a:latin typeface="Calibri"/>
            </a:endParaRPr>
          </a:p>
          <a:p>
            <a:pPr lvl="0" algn="ctr">
              <a:buFont typeface="Arial" panose="020B0604020202020204" pitchFamily="34" charset="0"/>
              <a:buNone/>
            </a:pPr>
            <a:r>
              <a:rPr lang="it-IT" sz="1600" dirty="0">
                <a:solidFill>
                  <a:schemeClr val="tx1"/>
                </a:solidFill>
                <a:latin typeface="Calibri"/>
              </a:rPr>
              <a:t>Set the iterative </a:t>
            </a:r>
            <a:r>
              <a:rPr lang="it-IT" sz="1600" dirty="0" err="1">
                <a:solidFill>
                  <a:schemeClr val="tx1"/>
                </a:solidFill>
                <a:latin typeface="Calibri"/>
              </a:rPr>
              <a:t>method</a:t>
            </a:r>
            <a:r>
              <a:rPr lang="it-IT" sz="1600" dirty="0">
                <a:solidFill>
                  <a:schemeClr val="tx1"/>
                </a:solidFill>
                <a:latin typeface="Calibri"/>
              </a:rPr>
              <a:t>.</a:t>
            </a:r>
            <a:endParaRPr lang="it-IT" sz="1600" dirty="0">
              <a:solidFill>
                <a:schemeClr val="tx1"/>
              </a:solidFill>
            </a:endParaRPr>
          </a:p>
          <a:p>
            <a:pPr lvl="0" algn="ctr">
              <a:buFont typeface="Arial" panose="020B0604020202020204" pitchFamily="34" charset="0"/>
              <a:buNone/>
            </a:pPr>
            <a:r>
              <a:rPr lang="it-IT" sz="1600" dirty="0">
                <a:solidFill>
                  <a:schemeClr val="tx1"/>
                </a:solidFill>
              </a:rPr>
              <a:t>Update the </a:t>
            </a:r>
            <a:r>
              <a:rPr lang="it-IT" sz="1600" dirty="0" err="1">
                <a:solidFill>
                  <a:schemeClr val="tx1"/>
                </a:solidFill>
              </a:rPr>
              <a:t>solution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lvl="0" algn="ctr" rtl="0">
              <a:buNone/>
            </a:pPr>
            <a:r>
              <a:rPr lang="it-IT" sz="1600" dirty="0">
                <a:solidFill>
                  <a:schemeClr val="tx1"/>
                </a:solidFill>
                <a:latin typeface="Calibri"/>
              </a:rPr>
              <a:t>Check </a:t>
            </a:r>
            <a:r>
              <a:rPr lang="it-IT" sz="1600" dirty="0" err="1">
                <a:solidFill>
                  <a:schemeClr val="tx1"/>
                </a:solidFill>
                <a:latin typeface="Calibri"/>
              </a:rPr>
              <a:t>convergence</a:t>
            </a:r>
            <a:r>
              <a:rPr lang="it-IT" sz="1600" dirty="0">
                <a:solidFill>
                  <a:schemeClr val="tx1"/>
                </a:solidFill>
                <a:latin typeface="Calibri"/>
              </a:rPr>
              <a:t>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010640-7701-CF86-16C6-E7565F0FD47F}"/>
              </a:ext>
            </a:extLst>
          </p:cNvPr>
          <p:cNvSpPr/>
          <p:nvPr/>
        </p:nvSpPr>
        <p:spPr>
          <a:xfrm>
            <a:off x="225401" y="2332970"/>
            <a:ext cx="2451797" cy="1085222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latin typeface="Calibri"/>
              </a:rPr>
              <a:t>Mesh Handling</a:t>
            </a:r>
            <a:br>
              <a:rPr lang="it-IT" sz="1800" dirty="0">
                <a:latin typeface="Calibri"/>
              </a:rPr>
            </a:br>
            <a:r>
              <a:rPr lang="it-IT" sz="1800" i="1" dirty="0">
                <a:latin typeface="Calibri"/>
              </a:rPr>
              <a:t>(</a:t>
            </a:r>
            <a:r>
              <a:rPr lang="it-IT" i="1" dirty="0" err="1">
                <a:latin typeface="Calibri"/>
              </a:rPr>
              <a:t>M</a:t>
            </a:r>
            <a:r>
              <a:rPr lang="it-IT" sz="1800" i="1" dirty="0" err="1">
                <a:latin typeface="Calibri"/>
              </a:rPr>
              <a:t>eshData.hpp</a:t>
            </a:r>
            <a:r>
              <a:rPr lang="it-IT" sz="1800" i="1" dirty="0">
                <a:latin typeface="Calibri"/>
              </a:rPr>
              <a:t>)</a:t>
            </a:r>
            <a:endParaRPr lang="it-IT" sz="1800" i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001AF3-0F2E-C0E4-BF6E-38491109AD67}"/>
              </a:ext>
            </a:extLst>
          </p:cNvPr>
          <p:cNvSpPr/>
          <p:nvPr/>
        </p:nvSpPr>
        <p:spPr>
          <a:xfrm>
            <a:off x="1817544" y="3984321"/>
            <a:ext cx="2451797" cy="1085222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/>
              <a:t>Variables</a:t>
            </a:r>
            <a:r>
              <a:rPr lang="it-IT" sz="1800" b="1" dirty="0"/>
              <a:t> </a:t>
            </a:r>
            <a:r>
              <a:rPr lang="it-IT" sz="1800" b="1" dirty="0" err="1"/>
              <a:t>SetUp</a:t>
            </a:r>
            <a:br>
              <a:rPr lang="it-IT" sz="1800" dirty="0"/>
            </a:br>
            <a:r>
              <a:rPr lang="it-IT" sz="1800" i="1" dirty="0"/>
              <a:t>(</a:t>
            </a:r>
            <a:r>
              <a:rPr lang="it-IT" i="1" dirty="0" err="1"/>
              <a:t>M</a:t>
            </a:r>
            <a:r>
              <a:rPr lang="it-IT" sz="1800" i="1" dirty="0" err="1"/>
              <a:t>eshData.hpp</a:t>
            </a:r>
            <a:r>
              <a:rPr lang="it-IT" sz="1800" i="1" dirty="0"/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6E35FC-2215-6C7C-3BA5-6311B90CBE5D}"/>
              </a:ext>
            </a:extLst>
          </p:cNvPr>
          <p:cNvSpPr/>
          <p:nvPr/>
        </p:nvSpPr>
        <p:spPr>
          <a:xfrm>
            <a:off x="4269341" y="2343780"/>
            <a:ext cx="2451797" cy="1085222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latin typeface="Calibri"/>
              </a:rPr>
              <a:t>Initial</a:t>
            </a:r>
            <a:r>
              <a:rPr lang="it-IT" sz="1800" b="1" dirty="0">
                <a:latin typeface="Calibri"/>
              </a:rPr>
              <a:t> </a:t>
            </a:r>
            <a:r>
              <a:rPr lang="it-IT" b="1" dirty="0">
                <a:latin typeface="Calibri"/>
              </a:rPr>
              <a:t>S</a:t>
            </a:r>
            <a:r>
              <a:rPr lang="it-IT" sz="1800" b="1" dirty="0">
                <a:latin typeface="Calibri"/>
              </a:rPr>
              <a:t>olution</a:t>
            </a:r>
            <a:br>
              <a:rPr lang="it-IT" sz="1800" dirty="0">
                <a:latin typeface="Calibri"/>
              </a:rPr>
            </a:br>
            <a:r>
              <a:rPr lang="it-IT" sz="1800" i="1" dirty="0">
                <a:latin typeface="Calibri"/>
              </a:rPr>
              <a:t>(</a:t>
            </a:r>
            <a:r>
              <a:rPr lang="it-IT" i="1" dirty="0" err="1">
                <a:latin typeface="Calibri"/>
              </a:rPr>
              <a:t>I</a:t>
            </a:r>
            <a:r>
              <a:rPr lang="it-IT" sz="1800" i="1" dirty="0" err="1">
                <a:latin typeface="Calibri"/>
              </a:rPr>
              <a:t>nitialConditions.hpp</a:t>
            </a:r>
            <a:r>
              <a:rPr lang="it-IT" sz="1800" i="1" dirty="0">
                <a:latin typeface="Calibri"/>
              </a:rPr>
              <a:t>)</a:t>
            </a:r>
            <a:endParaRPr lang="it-IT" sz="1800" i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C66BC56-90E5-E249-D673-ED3D4EC1DDB0}"/>
              </a:ext>
            </a:extLst>
          </p:cNvPr>
          <p:cNvSpPr/>
          <p:nvPr/>
        </p:nvSpPr>
        <p:spPr>
          <a:xfrm>
            <a:off x="6030217" y="3984321"/>
            <a:ext cx="2451797" cy="1085222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bg1"/>
                </a:solidFill>
                <a:latin typeface="Calibri"/>
              </a:rPr>
              <a:t>Iterative </a:t>
            </a:r>
            <a:r>
              <a:rPr lang="it-IT" b="1" dirty="0">
                <a:solidFill>
                  <a:schemeClr val="bg1"/>
                </a:solidFill>
                <a:latin typeface="Calibri"/>
              </a:rPr>
              <a:t>S</a:t>
            </a:r>
            <a:r>
              <a:rPr lang="it-IT" sz="1800" b="1" dirty="0">
                <a:solidFill>
                  <a:schemeClr val="bg1"/>
                </a:solidFill>
                <a:latin typeface="Calibri"/>
              </a:rPr>
              <a:t>olution</a:t>
            </a:r>
            <a:br>
              <a:rPr lang="it-IT" sz="1800" dirty="0">
                <a:solidFill>
                  <a:schemeClr val="bg1"/>
                </a:solidFill>
                <a:latin typeface="Calibri"/>
              </a:rPr>
            </a:br>
            <a:r>
              <a:rPr lang="it-IT" sz="1800" i="1" dirty="0">
                <a:solidFill>
                  <a:schemeClr val="bg1"/>
                </a:solidFill>
                <a:latin typeface="Calibri"/>
              </a:rPr>
              <a:t>(</a:t>
            </a:r>
            <a:r>
              <a:rPr lang="it-IT" i="1" dirty="0" err="1">
                <a:solidFill>
                  <a:schemeClr val="bg1"/>
                </a:solidFill>
                <a:latin typeface="Calibri"/>
              </a:rPr>
              <a:t>E</a:t>
            </a:r>
            <a:r>
              <a:rPr lang="it-IT" sz="1800" i="1" dirty="0" err="1">
                <a:solidFill>
                  <a:schemeClr val="bg1"/>
                </a:solidFill>
                <a:latin typeface="Calibri"/>
              </a:rPr>
              <a:t>ikonalEquation.hpp</a:t>
            </a:r>
            <a:r>
              <a:rPr lang="it-IT" sz="1800" i="1" dirty="0">
                <a:solidFill>
                  <a:schemeClr val="bg1"/>
                </a:solidFill>
                <a:latin typeface="Calibri"/>
              </a:rPr>
              <a:t>)</a:t>
            </a:r>
            <a:endParaRPr lang="it-IT" sz="1800" i="1" dirty="0">
              <a:solidFill>
                <a:schemeClr val="bg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A0094E2F-5EAC-1E7D-4D17-7E5F0DE57112}"/>
              </a:ext>
            </a:extLst>
          </p:cNvPr>
          <p:cNvSpPr/>
          <p:nvPr/>
        </p:nvSpPr>
        <p:spPr>
          <a:xfrm flipV="1">
            <a:off x="791590" y="3516921"/>
            <a:ext cx="926678" cy="1085221"/>
          </a:xfrm>
          <a:prstGeom prst="bentArrow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41953047-1C9B-5589-CEFD-307BF7633A92}"/>
              </a:ext>
            </a:extLst>
          </p:cNvPr>
          <p:cNvSpPr/>
          <p:nvPr/>
        </p:nvSpPr>
        <p:spPr>
          <a:xfrm>
            <a:off x="3265715" y="2652765"/>
            <a:ext cx="926678" cy="1234581"/>
          </a:xfrm>
          <a:prstGeom prst="bentArrow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50C655A2-ABE6-4FD7-4069-AE4376804E0F}"/>
              </a:ext>
            </a:extLst>
          </p:cNvPr>
          <p:cNvSpPr/>
          <p:nvPr/>
        </p:nvSpPr>
        <p:spPr>
          <a:xfrm flipV="1">
            <a:off x="4980546" y="3516921"/>
            <a:ext cx="926678" cy="1085221"/>
          </a:xfrm>
          <a:prstGeom prst="bentArrow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8" grpId="0" animBg="1"/>
      <p:bldP spid="9" grpId="0" animBg="1"/>
      <p:bldP spid="1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Mesh Handling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69BE959-4347-7870-388D-ED0F222A8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4470"/>
          <a:stretch/>
        </p:blipFill>
        <p:spPr>
          <a:xfrm>
            <a:off x="697149" y="1626706"/>
            <a:ext cx="7772400" cy="67008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F4F0912-D5B0-54FB-16C0-F74C1B31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159" b="37185"/>
          <a:stretch/>
        </p:blipFill>
        <p:spPr>
          <a:xfrm>
            <a:off x="685800" y="2775626"/>
            <a:ext cx="7772400" cy="988349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8C64B47-DD43-5167-41BD-AEB037A4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344"/>
          <a:stretch/>
        </p:blipFill>
        <p:spPr>
          <a:xfrm>
            <a:off x="685800" y="4409871"/>
            <a:ext cx="7772400" cy="98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7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Problem</a:t>
            </a:r>
            <a:r>
              <a:rPr lang="it-IT" dirty="0"/>
              <a:t> Statement – The </a:t>
            </a:r>
            <a:r>
              <a:rPr lang="it-IT" dirty="0" err="1"/>
              <a:t>Eikonal</a:t>
            </a:r>
            <a:r>
              <a:rPr lang="it-IT" dirty="0"/>
              <a:t> Equation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4BD03788-7673-4FF7-0511-DDB0040599D8}"/>
              </a:ext>
            </a:extLst>
          </p:cNvPr>
          <p:cNvSpPr/>
          <p:nvPr/>
        </p:nvSpPr>
        <p:spPr>
          <a:xfrm>
            <a:off x="4445226" y="3005828"/>
            <a:ext cx="267629" cy="1519194"/>
          </a:xfrm>
          <a:prstGeom prst="downArrow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pic>
        <p:nvPicPr>
          <p:cNvPr id="21" name="Picture 2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C249D2D-FABC-8E33-BE18-32C355EA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808"/>
          <a:stretch/>
        </p:blipFill>
        <p:spPr>
          <a:xfrm>
            <a:off x="685800" y="1335754"/>
            <a:ext cx="7772400" cy="1392798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91DADBC-76A4-EDFF-F603-9C83CAF2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8" t="32013" r="25762" b="42162"/>
          <a:stretch/>
        </p:blipFill>
        <p:spPr>
          <a:xfrm>
            <a:off x="288521" y="3179448"/>
            <a:ext cx="4037046" cy="1232171"/>
          </a:xfrm>
          <a:prstGeom prst="rect">
            <a:avLst/>
          </a:prstGeom>
        </p:spPr>
      </p:pic>
      <p:pic>
        <p:nvPicPr>
          <p:cNvPr id="23" name="Picture 2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89CC0B1-7838-FECD-EA25-3185890D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02" t="57772" r="27972" b="23473"/>
          <a:stretch/>
        </p:blipFill>
        <p:spPr>
          <a:xfrm>
            <a:off x="5090809" y="3237611"/>
            <a:ext cx="3670570" cy="894841"/>
          </a:xfrm>
          <a:prstGeom prst="rect">
            <a:avLst/>
          </a:prstGeom>
        </p:spPr>
      </p:pic>
      <p:pic>
        <p:nvPicPr>
          <p:cNvPr id="24" name="Picture 2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2ECCE5B-034D-9F42-E638-F3B07414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62"/>
          <a:stretch/>
        </p:blipFill>
        <p:spPr>
          <a:xfrm>
            <a:off x="961221" y="4772986"/>
            <a:ext cx="7772400" cy="1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162849-5094-AE2F-D3EE-2C154485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Global &amp; Local </a:t>
            </a:r>
            <a:r>
              <a:rPr lang="it-IT" dirty="0" err="1"/>
              <a:t>Variables</a:t>
            </a:r>
            <a:endParaRPr lang="it-IT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7D07261-DF23-2B77-D294-4FAB46CE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2" y="1708531"/>
            <a:ext cx="7772400" cy="39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4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859F54-CB7D-AC0F-95BA-A3238A81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Boundary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A3CD7C5-085A-1A28-BF3B-87ACEA76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18561"/>
            <a:ext cx="7772400" cy="3068052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97DA53E-C03A-1157-E072-9A996B8985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359"/>
          <a:stretch/>
        </p:blipFill>
        <p:spPr>
          <a:xfrm>
            <a:off x="460448" y="1376133"/>
            <a:ext cx="7772400" cy="1304264"/>
          </a:xfrm>
          <a:prstGeom prst="rect">
            <a:avLst/>
          </a:prstGeom>
        </p:spPr>
      </p:pic>
      <p:pic>
        <p:nvPicPr>
          <p:cNvPr id="11" name="Picture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4453F70-AE8D-F43C-B73D-27520C49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194"/>
          <a:stretch/>
        </p:blipFill>
        <p:spPr>
          <a:xfrm>
            <a:off x="460448" y="2751457"/>
            <a:ext cx="7772400" cy="363955"/>
          </a:xfrm>
          <a:prstGeom prst="rect">
            <a:avLst/>
          </a:prstGeo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9EF37B7-1FC1-6D20-9866-23D15CEC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3" t="56218" r="29370" b="15890"/>
          <a:stretch/>
        </p:blipFill>
        <p:spPr>
          <a:xfrm>
            <a:off x="3460988" y="2109184"/>
            <a:ext cx="5012988" cy="64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3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86FFB50-341B-47B1-D084-5294B97F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2" y="1677234"/>
            <a:ext cx="7772400" cy="37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53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BD2991-B5BF-4A00-0DFE-C60E2CE5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Parallelization</a:t>
            </a: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597FEC8C-1E2A-DD94-57E2-5CA04E772980}"/>
              </a:ext>
            </a:extLst>
          </p:cNvPr>
          <p:cNvGrpSpPr/>
          <p:nvPr/>
        </p:nvGrpSpPr>
        <p:grpSpPr>
          <a:xfrm>
            <a:off x="7270994" y="1447372"/>
            <a:ext cx="1431059" cy="4216399"/>
            <a:chOff x="6844795" y="0"/>
            <a:chExt cx="1431059" cy="4525963"/>
          </a:xfrm>
        </p:grpSpPr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02F29FBD-3D67-9F8B-2E93-65C1E1D0048D}"/>
                </a:ext>
              </a:extLst>
            </p:cNvPr>
            <p:cNvSpPr/>
            <p:nvPr/>
          </p:nvSpPr>
          <p:spPr>
            <a:xfrm>
              <a:off x="6844795" y="0"/>
              <a:ext cx="1431059" cy="452596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6E2A1B1B-B220-E022-31E6-19ACCA77F40C}"/>
                </a:ext>
              </a:extLst>
            </p:cNvPr>
            <p:cNvSpPr txBox="1"/>
            <p:nvPr/>
          </p:nvSpPr>
          <p:spPr>
            <a:xfrm>
              <a:off x="6844795" y="0"/>
              <a:ext cx="1431059" cy="1014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 dirty="0"/>
                <a:t>Check </a:t>
              </a:r>
              <a:r>
                <a:rPr lang="it-IT" sz="1400" kern="1200" dirty="0" err="1"/>
                <a:t>convergence</a:t>
              </a:r>
              <a:r>
                <a:rPr lang="it-IT" sz="1400" kern="1200" dirty="0"/>
                <a:t> and broadcast update</a:t>
              </a: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DE394AC4-0476-2869-506E-722A8E007EA3}"/>
              </a:ext>
            </a:extLst>
          </p:cNvPr>
          <p:cNvGrpSpPr/>
          <p:nvPr/>
        </p:nvGrpSpPr>
        <p:grpSpPr>
          <a:xfrm>
            <a:off x="5571647" y="1447372"/>
            <a:ext cx="1431059" cy="4216399"/>
            <a:chOff x="5145448" y="0"/>
            <a:chExt cx="1431059" cy="4525963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0F754791-0030-2155-ED83-714244F5618F}"/>
                </a:ext>
              </a:extLst>
            </p:cNvPr>
            <p:cNvSpPr/>
            <p:nvPr/>
          </p:nvSpPr>
          <p:spPr>
            <a:xfrm>
              <a:off x="5145448" y="0"/>
              <a:ext cx="1431059" cy="452596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B450C1A-4F15-70F5-A4B2-47A7A2E989F5}"/>
                </a:ext>
              </a:extLst>
            </p:cNvPr>
            <p:cNvSpPr txBox="1"/>
            <p:nvPr/>
          </p:nvSpPr>
          <p:spPr>
            <a:xfrm>
              <a:off x="5145448" y="0"/>
              <a:ext cx="1431059" cy="1014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 dirty="0"/>
                <a:t>Compute </a:t>
              </a:r>
              <a:r>
                <a:rPr lang="it-IT" sz="1400" kern="1200" dirty="0" err="1"/>
                <a:t>solution</a:t>
              </a:r>
              <a:r>
                <a:rPr lang="it-IT" sz="1400" kern="1200" dirty="0"/>
                <a:t> update</a:t>
              </a:r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C7F83353-E58C-8C80-DAD5-D218B1660F38}"/>
              </a:ext>
            </a:extLst>
          </p:cNvPr>
          <p:cNvGrpSpPr/>
          <p:nvPr/>
        </p:nvGrpSpPr>
        <p:grpSpPr>
          <a:xfrm>
            <a:off x="3872300" y="1447372"/>
            <a:ext cx="1431059" cy="4216399"/>
            <a:chOff x="3446101" y="0"/>
            <a:chExt cx="1431059" cy="4525963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2494A29C-D010-70AD-10C5-54E86665652C}"/>
                </a:ext>
              </a:extLst>
            </p:cNvPr>
            <p:cNvSpPr/>
            <p:nvPr/>
          </p:nvSpPr>
          <p:spPr>
            <a:xfrm>
              <a:off x="3446101" y="0"/>
              <a:ext cx="1431059" cy="452596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7E73A457-BCD0-B8D4-18B9-A5D7548BC062}"/>
                </a:ext>
              </a:extLst>
            </p:cNvPr>
            <p:cNvSpPr txBox="1"/>
            <p:nvPr/>
          </p:nvSpPr>
          <p:spPr>
            <a:xfrm>
              <a:off x="3446101" y="152632"/>
              <a:ext cx="1431059" cy="6968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 dirty="0"/>
                <a:t>Compute RHS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A3E70B44-32C1-B357-DD58-C6C1E1299575}"/>
              </a:ext>
            </a:extLst>
          </p:cNvPr>
          <p:cNvGrpSpPr/>
          <p:nvPr/>
        </p:nvGrpSpPr>
        <p:grpSpPr>
          <a:xfrm>
            <a:off x="2172953" y="1447372"/>
            <a:ext cx="1431059" cy="4216399"/>
            <a:chOff x="1746754" y="0"/>
            <a:chExt cx="1431059" cy="4525963"/>
          </a:xfrm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45F13B61-FD95-E10B-9FD8-9CC59411B1D0}"/>
                </a:ext>
              </a:extLst>
            </p:cNvPr>
            <p:cNvSpPr/>
            <p:nvPr/>
          </p:nvSpPr>
          <p:spPr>
            <a:xfrm>
              <a:off x="1746754" y="0"/>
              <a:ext cx="1431059" cy="452596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37B8117-85A3-CE78-14FD-4DDCE1CA2980}"/>
                </a:ext>
              </a:extLst>
            </p:cNvPr>
            <p:cNvSpPr txBox="1"/>
            <p:nvPr/>
          </p:nvSpPr>
          <p:spPr>
            <a:xfrm>
              <a:off x="1746754" y="0"/>
              <a:ext cx="1431059" cy="1014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 dirty="0"/>
                <a:t>Broadcast </a:t>
              </a:r>
              <a:r>
                <a:rPr lang="it-IT" sz="1400" kern="1200" dirty="0" err="1"/>
                <a:t>variables</a:t>
              </a:r>
              <a:r>
                <a:rPr lang="it-IT" sz="1400" kern="1200" dirty="0"/>
                <a:t> and </a:t>
              </a:r>
              <a:r>
                <a:rPr lang="it-IT" sz="1400" kern="1200" dirty="0" err="1"/>
                <a:t>initialize</a:t>
              </a:r>
              <a:r>
                <a:rPr lang="it-IT" sz="1400" kern="1200" dirty="0"/>
                <a:t> </a:t>
              </a:r>
              <a:r>
                <a:rPr lang="it-IT" sz="1400" kern="1200" dirty="0" err="1"/>
                <a:t>MeshData</a:t>
              </a:r>
              <a:r>
                <a:rPr lang="it-IT" sz="1400" kern="1200" dirty="0"/>
                <a:t> &amp; </a:t>
              </a:r>
              <a:r>
                <a:rPr lang="it-IT" sz="1400" kern="1200" dirty="0" err="1"/>
                <a:t>EikonalEquation</a:t>
              </a:r>
              <a:endParaRPr lang="it-IT" sz="1400" kern="1200" dirty="0"/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7B2D1091-983C-F66E-4DB5-E512B7331FD7}"/>
              </a:ext>
            </a:extLst>
          </p:cNvPr>
          <p:cNvGrpSpPr/>
          <p:nvPr/>
        </p:nvGrpSpPr>
        <p:grpSpPr>
          <a:xfrm>
            <a:off x="473606" y="1447372"/>
            <a:ext cx="1431059" cy="4216399"/>
            <a:chOff x="47407" y="0"/>
            <a:chExt cx="1431059" cy="4525963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866383C7-4FF4-D1B7-3BC7-BBCF3240A921}"/>
                </a:ext>
              </a:extLst>
            </p:cNvPr>
            <p:cNvSpPr/>
            <p:nvPr/>
          </p:nvSpPr>
          <p:spPr>
            <a:xfrm>
              <a:off x="47407" y="0"/>
              <a:ext cx="1431059" cy="452596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D2667E0-DC2E-8C31-636D-CA9CCCED69B7}"/>
                </a:ext>
              </a:extLst>
            </p:cNvPr>
            <p:cNvSpPr txBox="1"/>
            <p:nvPr/>
          </p:nvSpPr>
          <p:spPr>
            <a:xfrm>
              <a:off x="47407" y="0"/>
              <a:ext cx="1431059" cy="1014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 dirty="0"/>
                <a:t>Read input data and compute global/</a:t>
              </a:r>
              <a:r>
                <a:rPr lang="it-IT" sz="1400" kern="1200" dirty="0" err="1"/>
                <a:t>local</a:t>
              </a:r>
              <a:r>
                <a:rPr lang="it-IT" sz="1400" kern="1200" dirty="0"/>
                <a:t> </a:t>
              </a:r>
              <a:r>
                <a:rPr lang="it-IT" sz="1400" kern="1200" dirty="0" err="1"/>
                <a:t>matrices</a:t>
              </a:r>
              <a:endParaRPr lang="it-IT" sz="1400" kern="1200" dirty="0"/>
            </a:p>
          </p:txBody>
        </p:sp>
      </p:grp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B0791EA5-C707-4241-B907-57DC15A79728}"/>
              </a:ext>
            </a:extLst>
          </p:cNvPr>
          <p:cNvSpPr/>
          <p:nvPr/>
        </p:nvSpPr>
        <p:spPr>
          <a:xfrm>
            <a:off x="571161" y="2594911"/>
            <a:ext cx="1235948" cy="528803"/>
          </a:xfrm>
          <a:prstGeom prst="roundRect">
            <a:avLst>
              <a:gd name="adj" fmla="val 10000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Rank 0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2A42420-A978-D490-D3CE-0EF5DABFA602}"/>
              </a:ext>
            </a:extLst>
          </p:cNvPr>
          <p:cNvSpPr/>
          <p:nvPr/>
        </p:nvSpPr>
        <p:spPr>
          <a:xfrm>
            <a:off x="2271088" y="3900478"/>
            <a:ext cx="1235948" cy="528803"/>
          </a:xfrm>
          <a:prstGeom prst="roundRect">
            <a:avLst>
              <a:gd name="adj" fmla="val 10000"/>
            </a:avLst>
          </a:prstGeom>
          <a:solidFill>
            <a:srgbClr val="728FA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Rank 2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6627A73C-0039-9D97-1BDD-C3755435118B}"/>
              </a:ext>
            </a:extLst>
          </p:cNvPr>
          <p:cNvSpPr/>
          <p:nvPr/>
        </p:nvSpPr>
        <p:spPr>
          <a:xfrm>
            <a:off x="2271088" y="3250072"/>
            <a:ext cx="1235948" cy="528803"/>
          </a:xfrm>
          <a:prstGeom prst="roundRect">
            <a:avLst>
              <a:gd name="adj" fmla="val 10000"/>
            </a:avLst>
          </a:prstGeom>
          <a:solidFill>
            <a:srgbClr val="728FA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Rank 1</a:t>
            </a: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7DF54B2-3852-8930-526E-48D58E50186E}"/>
              </a:ext>
            </a:extLst>
          </p:cNvPr>
          <p:cNvSpPr/>
          <p:nvPr/>
        </p:nvSpPr>
        <p:spPr>
          <a:xfrm>
            <a:off x="2271088" y="2596024"/>
            <a:ext cx="1235948" cy="528803"/>
          </a:xfrm>
          <a:prstGeom prst="roundRect">
            <a:avLst>
              <a:gd name="adj" fmla="val 10000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Rank 0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37E1A9BB-3C60-63DF-D788-5A7A7C5A90D4}"/>
              </a:ext>
            </a:extLst>
          </p:cNvPr>
          <p:cNvSpPr/>
          <p:nvPr/>
        </p:nvSpPr>
        <p:spPr>
          <a:xfrm>
            <a:off x="2270508" y="4546581"/>
            <a:ext cx="1235948" cy="528803"/>
          </a:xfrm>
          <a:prstGeom prst="roundRect">
            <a:avLst>
              <a:gd name="adj" fmla="val 10000"/>
            </a:avLst>
          </a:prstGeom>
          <a:solidFill>
            <a:srgbClr val="728FA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…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C2E7FBE9-55E8-74AA-81EA-FD124C002C8C}"/>
              </a:ext>
            </a:extLst>
          </p:cNvPr>
          <p:cNvSpPr/>
          <p:nvPr/>
        </p:nvSpPr>
        <p:spPr>
          <a:xfrm>
            <a:off x="3969566" y="3900478"/>
            <a:ext cx="1235948" cy="528803"/>
          </a:xfrm>
          <a:prstGeom prst="roundRect">
            <a:avLst>
              <a:gd name="adj" fmla="val 10000"/>
            </a:avLst>
          </a:prstGeom>
          <a:solidFill>
            <a:srgbClr val="728FA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Rank 2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1B1049BC-C6EF-33F4-85BB-E659D81381A4}"/>
              </a:ext>
            </a:extLst>
          </p:cNvPr>
          <p:cNvSpPr/>
          <p:nvPr/>
        </p:nvSpPr>
        <p:spPr>
          <a:xfrm>
            <a:off x="3969566" y="3250072"/>
            <a:ext cx="1235948" cy="528803"/>
          </a:xfrm>
          <a:prstGeom prst="roundRect">
            <a:avLst>
              <a:gd name="adj" fmla="val 10000"/>
            </a:avLst>
          </a:prstGeom>
          <a:solidFill>
            <a:srgbClr val="728FA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Rank 1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2E6B3A9E-EC60-33F3-0CCA-FB729316D0B3}"/>
              </a:ext>
            </a:extLst>
          </p:cNvPr>
          <p:cNvSpPr/>
          <p:nvPr/>
        </p:nvSpPr>
        <p:spPr>
          <a:xfrm>
            <a:off x="3969566" y="2596024"/>
            <a:ext cx="1235948" cy="528803"/>
          </a:xfrm>
          <a:prstGeom prst="roundRect">
            <a:avLst>
              <a:gd name="adj" fmla="val 10000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Rank 0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90B7F0F-C951-D78A-7398-F8A0C7AB0BB2}"/>
              </a:ext>
            </a:extLst>
          </p:cNvPr>
          <p:cNvSpPr/>
          <p:nvPr/>
        </p:nvSpPr>
        <p:spPr>
          <a:xfrm>
            <a:off x="3968986" y="4546581"/>
            <a:ext cx="1235948" cy="528803"/>
          </a:xfrm>
          <a:prstGeom prst="roundRect">
            <a:avLst>
              <a:gd name="adj" fmla="val 10000"/>
            </a:avLst>
          </a:prstGeom>
          <a:solidFill>
            <a:srgbClr val="728FA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…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B122BF6-1AF6-C810-9C11-77F6C0F55395}"/>
              </a:ext>
            </a:extLst>
          </p:cNvPr>
          <p:cNvSpPr/>
          <p:nvPr/>
        </p:nvSpPr>
        <p:spPr>
          <a:xfrm>
            <a:off x="5666100" y="2596022"/>
            <a:ext cx="1235948" cy="528803"/>
          </a:xfrm>
          <a:prstGeom prst="roundRect">
            <a:avLst>
              <a:gd name="adj" fmla="val 10000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Rank 0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03E8210-1B21-0A22-B9BF-6C9691CD191A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807109" y="2859313"/>
            <a:ext cx="463979" cy="1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0F77821-7300-4FF2-A4D1-8366BBB16E94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1807109" y="2859313"/>
            <a:ext cx="463979" cy="655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D4E3F694-DE2D-337D-BA2A-4DD5FC71808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1807109" y="2859313"/>
            <a:ext cx="463979" cy="1305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E1D2CAC5-FB8E-CD44-E78C-A3A5B7F3652F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1807109" y="2859313"/>
            <a:ext cx="463399" cy="195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5E840C2C-FC04-1D68-FE26-7EEC95179FAC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07036" y="2860426"/>
            <a:ext cx="4625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0935DA20-987A-0258-A684-649F49D8380D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 flipV="1">
            <a:off x="5205514" y="2860424"/>
            <a:ext cx="460586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A6FE2131-7B6A-F051-585A-306E05EC6562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5205514" y="2860424"/>
            <a:ext cx="460586" cy="65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651B53F0-F0F1-A9E2-1EFD-EFBB47E02A74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 flipV="1">
            <a:off x="5205514" y="2860424"/>
            <a:ext cx="460586" cy="1304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DAB0F9CC-3CEA-1D43-DFDC-E240F999289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5204934" y="2860424"/>
            <a:ext cx="461166" cy="1950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026CDA57-D380-6E70-E50A-C6797BAC3BC4}"/>
              </a:ext>
            </a:extLst>
          </p:cNvPr>
          <p:cNvSpPr txBox="1"/>
          <p:nvPr/>
        </p:nvSpPr>
        <p:spPr>
          <a:xfrm>
            <a:off x="1323278" y="5155798"/>
            <a:ext cx="1431059" cy="34794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99568" rIns="99568" bIns="9956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400" b="1" kern="1200" dirty="0"/>
              <a:t>Broadcast </a:t>
            </a:r>
            <a:r>
              <a:rPr lang="it-IT" sz="1400" b="1" dirty="0"/>
              <a:t>  </a:t>
            </a:r>
            <a:r>
              <a:rPr lang="it-IT" sz="1400" b="1" kern="1200" dirty="0"/>
              <a:t>in</a:t>
            </a:r>
            <a:r>
              <a:rPr lang="it-IT" sz="1400" b="1" dirty="0"/>
              <a:t>put info</a:t>
            </a:r>
            <a:endParaRPr lang="it-IT" sz="1400" b="1" kern="1200" dirty="0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AC367D34-5CD7-7293-3A2B-9BFA37EFC054}"/>
              </a:ext>
            </a:extLst>
          </p:cNvPr>
          <p:cNvSpPr txBox="1"/>
          <p:nvPr/>
        </p:nvSpPr>
        <p:spPr>
          <a:xfrm>
            <a:off x="4721104" y="5147397"/>
            <a:ext cx="1431059" cy="34794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99568" rIns="99568" bIns="9956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400" b="1" kern="1200" dirty="0"/>
              <a:t>Reduce </a:t>
            </a:r>
            <a:r>
              <a:rPr lang="it-IT" sz="1400" b="1" kern="1200" dirty="0" err="1"/>
              <a:t>rhs</a:t>
            </a:r>
            <a:endParaRPr lang="it-IT" sz="1400" b="1" kern="1200" dirty="0"/>
          </a:p>
        </p:txBody>
      </p: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49263F5D-4BD4-F2C0-DE99-907A916B6C4E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3507036" y="3514474"/>
            <a:ext cx="4625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D3F99B32-C6CB-62CB-A90B-0F2EB77EF882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3507036" y="4164880"/>
            <a:ext cx="4625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D852B4A1-9F4E-A592-B574-5133A92148F1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3506456" y="4810983"/>
            <a:ext cx="4625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0501A189-40E4-C024-AA0E-90EB6D1DDAC4}"/>
              </a:ext>
            </a:extLst>
          </p:cNvPr>
          <p:cNvSpPr txBox="1"/>
          <p:nvPr/>
        </p:nvSpPr>
        <p:spPr>
          <a:xfrm>
            <a:off x="6420017" y="5141649"/>
            <a:ext cx="1431059" cy="34794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99568" rIns="99568" bIns="9956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400" b="1" kern="1200" dirty="0"/>
              <a:t>Broadcast </a:t>
            </a:r>
            <a:r>
              <a:rPr lang="it-IT" sz="1400" b="1" kern="1200" dirty="0" err="1"/>
              <a:t>solution</a:t>
            </a:r>
            <a:endParaRPr lang="it-IT" sz="1400" b="1" kern="1200" dirty="0"/>
          </a:p>
        </p:txBody>
      </p:sp>
      <p:sp>
        <p:nvSpPr>
          <p:cNvPr id="74" name="Rettangolo con angoli arrotondati 73">
            <a:extLst>
              <a:ext uri="{FF2B5EF4-FFF2-40B4-BE49-F238E27FC236}">
                <a16:creationId xmlns:a16="http://schemas.microsoft.com/office/drawing/2014/main" id="{1E010644-FA82-7A91-BD73-FC3333E613BD}"/>
              </a:ext>
            </a:extLst>
          </p:cNvPr>
          <p:cNvSpPr/>
          <p:nvPr/>
        </p:nvSpPr>
        <p:spPr>
          <a:xfrm>
            <a:off x="7362621" y="3900478"/>
            <a:ext cx="1235948" cy="528803"/>
          </a:xfrm>
          <a:prstGeom prst="roundRect">
            <a:avLst>
              <a:gd name="adj" fmla="val 10000"/>
            </a:avLst>
          </a:prstGeom>
          <a:solidFill>
            <a:srgbClr val="728FA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Rank 2</a:t>
            </a:r>
          </a:p>
        </p:txBody>
      </p:sp>
      <p:sp>
        <p:nvSpPr>
          <p:cNvPr id="75" name="Rettangolo con angoli arrotondati 74">
            <a:extLst>
              <a:ext uri="{FF2B5EF4-FFF2-40B4-BE49-F238E27FC236}">
                <a16:creationId xmlns:a16="http://schemas.microsoft.com/office/drawing/2014/main" id="{F9BC74E7-F038-516B-6ED1-56F3917B24C4}"/>
              </a:ext>
            </a:extLst>
          </p:cNvPr>
          <p:cNvSpPr/>
          <p:nvPr/>
        </p:nvSpPr>
        <p:spPr>
          <a:xfrm>
            <a:off x="7362621" y="3250072"/>
            <a:ext cx="1235948" cy="528803"/>
          </a:xfrm>
          <a:prstGeom prst="roundRect">
            <a:avLst>
              <a:gd name="adj" fmla="val 10000"/>
            </a:avLst>
          </a:prstGeom>
          <a:solidFill>
            <a:srgbClr val="728FA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Rank 1</a:t>
            </a:r>
          </a:p>
        </p:txBody>
      </p:sp>
      <p:sp>
        <p:nvSpPr>
          <p:cNvPr id="76" name="Rettangolo con angoli arrotondati 75">
            <a:extLst>
              <a:ext uri="{FF2B5EF4-FFF2-40B4-BE49-F238E27FC236}">
                <a16:creationId xmlns:a16="http://schemas.microsoft.com/office/drawing/2014/main" id="{F878072D-9F3F-92E9-F648-394269729045}"/>
              </a:ext>
            </a:extLst>
          </p:cNvPr>
          <p:cNvSpPr/>
          <p:nvPr/>
        </p:nvSpPr>
        <p:spPr>
          <a:xfrm>
            <a:off x="7362621" y="2596024"/>
            <a:ext cx="1235948" cy="528803"/>
          </a:xfrm>
          <a:prstGeom prst="roundRect">
            <a:avLst>
              <a:gd name="adj" fmla="val 10000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Rank 0</a:t>
            </a:r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D6C7B079-2BD1-A970-497A-5011A50AB834}"/>
              </a:ext>
            </a:extLst>
          </p:cNvPr>
          <p:cNvSpPr/>
          <p:nvPr/>
        </p:nvSpPr>
        <p:spPr>
          <a:xfrm>
            <a:off x="7362041" y="4546581"/>
            <a:ext cx="1235948" cy="528803"/>
          </a:xfrm>
          <a:prstGeom prst="roundRect">
            <a:avLst>
              <a:gd name="adj" fmla="val 10000"/>
            </a:avLst>
          </a:prstGeom>
          <a:solidFill>
            <a:srgbClr val="728FA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it-IT" dirty="0"/>
              <a:t>…</a:t>
            </a:r>
          </a:p>
        </p:txBody>
      </p: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DD639654-7C53-E284-B288-CA393FBE3699}"/>
              </a:ext>
            </a:extLst>
          </p:cNvPr>
          <p:cNvCxnSpPr>
            <a:cxnSpLocks/>
            <a:stCxn id="31" idx="3"/>
            <a:endCxn id="76" idx="1"/>
          </p:cNvCxnSpPr>
          <p:nvPr/>
        </p:nvCxnSpPr>
        <p:spPr>
          <a:xfrm>
            <a:off x="6902048" y="2860424"/>
            <a:ext cx="460573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EB4F01E5-E4BA-6E9D-9F43-879EE5B72EEB}"/>
              </a:ext>
            </a:extLst>
          </p:cNvPr>
          <p:cNvCxnSpPr>
            <a:cxnSpLocks/>
            <a:stCxn id="31" idx="3"/>
            <a:endCxn id="75" idx="1"/>
          </p:cNvCxnSpPr>
          <p:nvPr/>
        </p:nvCxnSpPr>
        <p:spPr>
          <a:xfrm>
            <a:off x="6902048" y="2860424"/>
            <a:ext cx="460573" cy="65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05E3D94F-E54A-EC96-C21E-B0723E71DCE3}"/>
              </a:ext>
            </a:extLst>
          </p:cNvPr>
          <p:cNvCxnSpPr>
            <a:cxnSpLocks/>
            <a:stCxn id="31" idx="3"/>
            <a:endCxn id="74" idx="1"/>
          </p:cNvCxnSpPr>
          <p:nvPr/>
        </p:nvCxnSpPr>
        <p:spPr>
          <a:xfrm>
            <a:off x="6902048" y="2860424"/>
            <a:ext cx="460573" cy="1304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80">
            <a:extLst>
              <a:ext uri="{FF2B5EF4-FFF2-40B4-BE49-F238E27FC236}">
                <a16:creationId xmlns:a16="http://schemas.microsoft.com/office/drawing/2014/main" id="{1A8E6D69-47BF-CA9C-FB2B-6CDFC509C454}"/>
              </a:ext>
            </a:extLst>
          </p:cNvPr>
          <p:cNvCxnSpPr>
            <a:cxnSpLocks/>
            <a:stCxn id="31" idx="3"/>
            <a:endCxn id="77" idx="1"/>
          </p:cNvCxnSpPr>
          <p:nvPr/>
        </p:nvCxnSpPr>
        <p:spPr>
          <a:xfrm>
            <a:off x="6902048" y="2860424"/>
            <a:ext cx="459993" cy="1950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Parentesi graffa chiusa 81">
            <a:extLst>
              <a:ext uri="{FF2B5EF4-FFF2-40B4-BE49-F238E27FC236}">
                <a16:creationId xmlns:a16="http://schemas.microsoft.com/office/drawing/2014/main" id="{DA7CA3BC-B2A7-4B7B-5EC6-C814C1EF842C}"/>
              </a:ext>
            </a:extLst>
          </p:cNvPr>
          <p:cNvSpPr/>
          <p:nvPr/>
        </p:nvSpPr>
        <p:spPr>
          <a:xfrm rot="5400000">
            <a:off x="6181533" y="3199909"/>
            <a:ext cx="224781" cy="511187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478CE682-C22D-AEAC-DE5D-409B1BC980EB}"/>
              </a:ext>
            </a:extLst>
          </p:cNvPr>
          <p:cNvSpPr txBox="1"/>
          <p:nvPr/>
        </p:nvSpPr>
        <p:spPr>
          <a:xfrm>
            <a:off x="5082485" y="5823961"/>
            <a:ext cx="2403177" cy="36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FF0000"/>
                </a:solidFill>
              </a:rPr>
              <a:t>Iterations</a:t>
            </a:r>
          </a:p>
        </p:txBody>
      </p:sp>
    </p:spTree>
    <p:extLst>
      <p:ext uri="{BB962C8B-B14F-4D97-AF65-F5344CB8AC3E}">
        <p14:creationId xmlns:p14="http://schemas.microsoft.com/office/powerpoint/2010/main" val="36344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61" grpId="0"/>
      <p:bldP spid="63" grpId="0"/>
      <p:bldP spid="73" grpId="0"/>
      <p:bldP spid="74" grpId="0" animBg="1"/>
      <p:bldP spid="75" grpId="0" animBg="1"/>
      <p:bldP spid="76" grpId="0" animBg="1"/>
      <p:bldP spid="77" grpId="0" animBg="1"/>
      <p:bldP spid="82" grpId="0" animBg="1"/>
      <p:bldP spid="8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56B7A-04C0-2310-E878-1B1632B1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Parallelization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F48CD45-FD61-98AF-FB0C-7C6327BC4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9" y="1739944"/>
            <a:ext cx="8785141" cy="3836268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6545BD9-A6EF-3C63-4C73-814975687A2E}"/>
              </a:ext>
            </a:extLst>
          </p:cNvPr>
          <p:cNvSpPr/>
          <p:nvPr/>
        </p:nvSpPr>
        <p:spPr>
          <a:xfrm>
            <a:off x="844062" y="4328476"/>
            <a:ext cx="954593" cy="233476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FFFF00"/>
              </a:highlight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0D949DE-C123-F9C7-A1A7-BF26175DFBDD}"/>
              </a:ext>
            </a:extLst>
          </p:cNvPr>
          <p:cNvSpPr/>
          <p:nvPr/>
        </p:nvSpPr>
        <p:spPr>
          <a:xfrm>
            <a:off x="844062" y="5205592"/>
            <a:ext cx="954593" cy="233476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FFFF00"/>
              </a:highlight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BD3530E-A42F-797F-D721-0FA235CC210B}"/>
              </a:ext>
            </a:extLst>
          </p:cNvPr>
          <p:cNvSpPr/>
          <p:nvPr/>
        </p:nvSpPr>
        <p:spPr>
          <a:xfrm>
            <a:off x="1197429" y="3484880"/>
            <a:ext cx="1817076" cy="36576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11244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56B7A-04C0-2310-E878-1B1632B1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Parallelization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250CD6D-5BC3-C7C1-7331-6565F5D2A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1317110"/>
            <a:ext cx="8097380" cy="353426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2B67AB8-57F4-414E-F436-E194D96400F0}"/>
              </a:ext>
            </a:extLst>
          </p:cNvPr>
          <p:cNvSpPr/>
          <p:nvPr/>
        </p:nvSpPr>
        <p:spPr>
          <a:xfrm>
            <a:off x="1185706" y="4308380"/>
            <a:ext cx="954593" cy="17980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F4BF53E-F2AA-403E-3F9A-13341F2BA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88" y="4901618"/>
            <a:ext cx="8323726" cy="379671"/>
          </a:xfrm>
        </p:spPr>
        <p:txBody>
          <a:bodyPr>
            <a:normAutofit/>
          </a:bodyPr>
          <a:lstStyle/>
          <a:p>
            <a:r>
              <a:rPr lang="it-IT" sz="1600" dirty="0" err="1"/>
              <a:t>What</a:t>
            </a:r>
            <a:r>
              <a:rPr lang="it-IT" sz="1600" dirty="0"/>
              <a:t> </a:t>
            </a:r>
            <a:r>
              <a:rPr lang="it-IT" sz="1600" dirty="0" err="1"/>
              <a:t>about</a:t>
            </a:r>
            <a:r>
              <a:rPr lang="it-IT" sz="1600" dirty="0"/>
              <a:t> the main?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8FAF07F-2FE1-8CAA-B961-40927E0A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544"/>
          <a:stretch/>
        </p:blipFill>
        <p:spPr>
          <a:xfrm>
            <a:off x="653939" y="5240389"/>
            <a:ext cx="7932775" cy="834704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6FD0F519-3D84-94B8-F60F-FB1BB21302D8}"/>
              </a:ext>
            </a:extLst>
          </p:cNvPr>
          <p:cNvSpPr/>
          <p:nvPr/>
        </p:nvSpPr>
        <p:spPr>
          <a:xfrm>
            <a:off x="1185706" y="5757706"/>
            <a:ext cx="1115367" cy="183754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834007B-8316-29AB-7FDB-BB0A729CDD65}"/>
              </a:ext>
            </a:extLst>
          </p:cNvPr>
          <p:cNvCxnSpPr>
            <a:cxnSpLocks/>
          </p:cNvCxnSpPr>
          <p:nvPr/>
        </p:nvCxnSpPr>
        <p:spPr>
          <a:xfrm>
            <a:off x="3339179" y="2987040"/>
            <a:ext cx="96866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5E9FF679-6DF0-4155-E747-5037319E61C6}"/>
              </a:ext>
            </a:extLst>
          </p:cNvPr>
          <p:cNvCxnSpPr>
            <a:cxnSpLocks/>
          </p:cNvCxnSpPr>
          <p:nvPr/>
        </p:nvCxnSpPr>
        <p:spPr>
          <a:xfrm>
            <a:off x="1655968" y="1859280"/>
            <a:ext cx="89419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617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2DF876F-BFFD-730E-92F1-E9B9ED42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76" y="2267747"/>
            <a:ext cx="3789189" cy="23225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DEB9C93-A6FF-9D12-B775-C5C7E896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37" y="2267747"/>
            <a:ext cx="3789189" cy="232250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9D1E92-B34D-2C20-974E-A154ABB523F9}"/>
              </a:ext>
            </a:extLst>
          </p:cNvPr>
          <p:cNvSpPr txBox="1"/>
          <p:nvPr/>
        </p:nvSpPr>
        <p:spPr>
          <a:xfrm>
            <a:off x="692375" y="4811316"/>
            <a:ext cx="775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Solution and </a:t>
            </a:r>
            <a:r>
              <a:rPr lang="it-IT" dirty="0" err="1"/>
              <a:t>contour</a:t>
            </a:r>
            <a:r>
              <a:rPr lang="it-IT" dirty="0"/>
              <a:t> plots for </a:t>
            </a:r>
            <a:r>
              <a:rPr lang="it-IT" dirty="0" err="1"/>
              <a:t>Dirichlet</a:t>
            </a:r>
            <a:r>
              <a:rPr lang="it-IT" dirty="0"/>
              <a:t> </a:t>
            </a:r>
            <a:r>
              <a:rPr lang="it-IT" dirty="0" err="1"/>
              <a:t>boundary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on the bottom face of the domain</a:t>
            </a:r>
          </a:p>
        </p:txBody>
      </p:sp>
    </p:spTree>
    <p:extLst>
      <p:ext uri="{BB962C8B-B14F-4D97-AF65-F5344CB8AC3E}">
        <p14:creationId xmlns:p14="http://schemas.microsoft.com/office/powerpoint/2010/main" val="3884298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88756C-2730-E077-A911-1DA2AD49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08319E-B693-1750-A795-6E3C58322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844719"/>
            <a:ext cx="4224748" cy="31685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12BD3A5-0977-4F81-6A58-CE4E3C19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17" y="1844720"/>
            <a:ext cx="4224747" cy="316856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E6CB048-542F-F9EE-EF56-373892CD98A4}"/>
              </a:ext>
            </a:extLst>
          </p:cNvPr>
          <p:cNvSpPr txBox="1"/>
          <p:nvPr/>
        </p:nvSpPr>
        <p:spPr>
          <a:xfrm>
            <a:off x="793820" y="5013280"/>
            <a:ext cx="3567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Convergence</a:t>
            </a:r>
            <a:r>
              <a:rPr lang="it-IT" sz="1600" dirty="0"/>
              <a:t> of the </a:t>
            </a:r>
            <a:r>
              <a:rPr lang="it-IT" sz="1600" dirty="0" err="1"/>
              <a:t>incremental</a:t>
            </a:r>
            <a:r>
              <a:rPr lang="it-IT" sz="1600" dirty="0"/>
              <a:t> </a:t>
            </a:r>
            <a:r>
              <a:rPr lang="it-IT" sz="1600" dirty="0" err="1"/>
              <a:t>solution</a:t>
            </a:r>
            <a:r>
              <a:rPr lang="it-IT" sz="1600" dirty="0"/>
              <a:t> </a:t>
            </a:r>
          </a:p>
          <a:p>
            <a:pPr algn="ctr"/>
            <a:r>
              <a:rPr lang="it-IT" sz="1600" dirty="0"/>
              <a:t>(</a:t>
            </a:r>
            <a:r>
              <a:rPr lang="it-IT" sz="1600" dirty="0" err="1"/>
              <a:t>termination</a:t>
            </a:r>
            <a:r>
              <a:rPr lang="it-IT" sz="1600" dirty="0"/>
              <a:t> </a:t>
            </a:r>
            <a:r>
              <a:rPr lang="it-IT" sz="1600" dirty="0" err="1"/>
              <a:t>criterion</a:t>
            </a:r>
            <a:r>
              <a:rPr lang="it-IT" sz="1600" dirty="0"/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E32951-8C9C-A0CA-51F9-0D6903C0F639}"/>
              </a:ext>
            </a:extLst>
          </p:cNvPr>
          <p:cNvSpPr txBox="1"/>
          <p:nvPr/>
        </p:nvSpPr>
        <p:spPr>
          <a:xfrm>
            <a:off x="5164853" y="5013279"/>
            <a:ext cx="3567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Convergence</a:t>
            </a:r>
            <a:r>
              <a:rPr lang="it-IT" sz="1600" dirty="0"/>
              <a:t> of the </a:t>
            </a:r>
            <a:r>
              <a:rPr lang="it-IT" sz="1600" dirty="0" err="1"/>
              <a:t>gradient</a:t>
            </a:r>
            <a:r>
              <a:rPr lang="it-IT" sz="1600" dirty="0"/>
              <a:t> </a:t>
            </a:r>
            <a:r>
              <a:rPr lang="it-IT" sz="1600" dirty="0" err="1"/>
              <a:t>norms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05221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2DF876F-BFFD-730E-92F1-E9B9ED42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76" y="2267747"/>
            <a:ext cx="3789189" cy="23225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DEB9C93-A6FF-9D12-B775-C5C7E896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37" y="2267747"/>
            <a:ext cx="3789189" cy="232250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9D1E92-B34D-2C20-974E-A154ABB523F9}"/>
              </a:ext>
            </a:extLst>
          </p:cNvPr>
          <p:cNvSpPr txBox="1"/>
          <p:nvPr/>
        </p:nvSpPr>
        <p:spPr>
          <a:xfrm>
            <a:off x="692375" y="4811316"/>
            <a:ext cx="775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Solution and </a:t>
            </a:r>
            <a:r>
              <a:rPr lang="it-IT" dirty="0" err="1"/>
              <a:t>contour</a:t>
            </a:r>
            <a:r>
              <a:rPr lang="it-IT" dirty="0"/>
              <a:t> plot for </a:t>
            </a:r>
            <a:r>
              <a:rPr lang="it-IT" dirty="0" err="1"/>
              <a:t>Dirichlet</a:t>
            </a:r>
            <a:r>
              <a:rPr lang="it-IT" dirty="0"/>
              <a:t> </a:t>
            </a:r>
            <a:r>
              <a:rPr lang="it-IT" dirty="0" err="1"/>
              <a:t>boundary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on the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of the bottom face of the domain</a:t>
            </a:r>
          </a:p>
        </p:txBody>
      </p:sp>
      <p:pic>
        <p:nvPicPr>
          <p:cNvPr id="4" name="Immagine 3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24EBDCC4-052F-2EC5-F70B-693F8AE90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73" y="2267746"/>
            <a:ext cx="3789191" cy="232250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B8D43A1-0E53-979C-1791-C0B0D2152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665" y="2267745"/>
            <a:ext cx="3789191" cy="23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34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2DF876F-BFFD-730E-92F1-E9B9ED42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76" y="2267747"/>
            <a:ext cx="3789189" cy="23225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DEB9C93-A6FF-9D12-B775-C5C7E896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37" y="2267747"/>
            <a:ext cx="3789189" cy="232250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9D1E92-B34D-2C20-974E-A154ABB523F9}"/>
              </a:ext>
            </a:extLst>
          </p:cNvPr>
          <p:cNvSpPr txBox="1"/>
          <p:nvPr/>
        </p:nvSpPr>
        <p:spPr>
          <a:xfrm>
            <a:off x="692375" y="4811316"/>
            <a:ext cx="775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Solution and </a:t>
            </a:r>
            <a:r>
              <a:rPr lang="it-IT" dirty="0" err="1"/>
              <a:t>contour</a:t>
            </a:r>
            <a:r>
              <a:rPr lang="it-IT" dirty="0"/>
              <a:t> plot for </a:t>
            </a:r>
            <a:r>
              <a:rPr lang="it-IT" dirty="0" err="1"/>
              <a:t>Dirichlet</a:t>
            </a:r>
            <a:r>
              <a:rPr lang="it-IT" dirty="0"/>
              <a:t> </a:t>
            </a:r>
            <a:r>
              <a:rPr lang="it-IT" dirty="0" err="1"/>
              <a:t>boundary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on one vertex of the domain</a:t>
            </a:r>
          </a:p>
        </p:txBody>
      </p:sp>
      <p:pic>
        <p:nvPicPr>
          <p:cNvPr id="4" name="Immagine 3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D10A05A2-E6EC-2326-6D69-C21D4F3A7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74" y="2267747"/>
            <a:ext cx="3789189" cy="2322506"/>
          </a:xfrm>
          <a:prstGeom prst="rect">
            <a:avLst/>
          </a:prstGeom>
        </p:spPr>
      </p:pic>
      <p:pic>
        <p:nvPicPr>
          <p:cNvPr id="6" name="Immagine 5" descr="Immagine che contiene schermata, fuochi d'artificio&#10;&#10;Descrizione generata automaticamente">
            <a:extLst>
              <a:ext uri="{FF2B5EF4-FFF2-40B4-BE49-F238E27FC236}">
                <a16:creationId xmlns:a16="http://schemas.microsoft.com/office/drawing/2014/main" id="{341FB98F-F2EC-3407-EDA3-5474141AB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33" y="2267747"/>
            <a:ext cx="3789191" cy="23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41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Methods of </a:t>
            </a:r>
            <a:r>
              <a:rPr lang="it-IT" dirty="0" err="1"/>
              <a:t>Laplacian</a:t>
            </a:r>
            <a:r>
              <a:rPr lang="it-IT" dirty="0"/>
              <a:t> </a:t>
            </a:r>
            <a:r>
              <a:rPr lang="it-IT" dirty="0" err="1"/>
              <a:t>Interations</a:t>
            </a:r>
            <a:endParaRPr lang="it-IT" dirty="0"/>
          </a:p>
        </p:txBody>
      </p:sp>
      <p:pic>
        <p:nvPicPr>
          <p:cNvPr id="25" name="Picture 24" descr="A group of math equations&#10;&#10;Description automatically generated">
            <a:extLst>
              <a:ext uri="{FF2B5EF4-FFF2-40B4-BE49-F238E27FC236}">
                <a16:creationId xmlns:a16="http://schemas.microsoft.com/office/drawing/2014/main" id="{4C06556C-A204-F7F6-D851-BEB5C65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509"/>
          <a:stretch/>
        </p:blipFill>
        <p:spPr>
          <a:xfrm>
            <a:off x="685800" y="1423523"/>
            <a:ext cx="7772400" cy="1230927"/>
          </a:xfrm>
          <a:prstGeom prst="rect">
            <a:avLst/>
          </a:prstGeom>
        </p:spPr>
      </p:pic>
      <p:pic>
        <p:nvPicPr>
          <p:cNvPr id="26" name="Picture 25" descr="A group of math equations&#10;&#10;Description automatically generated">
            <a:extLst>
              <a:ext uri="{FF2B5EF4-FFF2-40B4-BE49-F238E27FC236}">
                <a16:creationId xmlns:a16="http://schemas.microsoft.com/office/drawing/2014/main" id="{BFC9DA17-1876-58C2-AE70-8CCB8FB9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33" b="36407"/>
          <a:stretch/>
        </p:blipFill>
        <p:spPr>
          <a:xfrm>
            <a:off x="685800" y="2987412"/>
            <a:ext cx="7772400" cy="1186774"/>
          </a:xfrm>
          <a:prstGeom prst="rect">
            <a:avLst/>
          </a:prstGeom>
        </p:spPr>
      </p:pic>
      <p:pic>
        <p:nvPicPr>
          <p:cNvPr id="27" name="Picture 26" descr="A group of math equations&#10;&#10;Description automatically generated">
            <a:extLst>
              <a:ext uri="{FF2B5EF4-FFF2-40B4-BE49-F238E27FC236}">
                <a16:creationId xmlns:a16="http://schemas.microsoft.com/office/drawing/2014/main" id="{5AD9C329-6187-A933-A1EC-2E4EF771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335"/>
          <a:stretch/>
        </p:blipFill>
        <p:spPr>
          <a:xfrm>
            <a:off x="685800" y="4503714"/>
            <a:ext cx="7772400" cy="135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8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 – </a:t>
            </a:r>
            <a:r>
              <a:rPr lang="it-IT" dirty="0" err="1"/>
              <a:t>Anisotropic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9D1E92-B34D-2C20-974E-A154ABB523F9}"/>
              </a:ext>
            </a:extLst>
          </p:cNvPr>
          <p:cNvSpPr txBox="1"/>
          <p:nvPr/>
        </p:nvSpPr>
        <p:spPr>
          <a:xfrm>
            <a:off x="692375" y="4620401"/>
            <a:ext cx="378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Isotropic</a:t>
            </a:r>
            <a:r>
              <a:rPr lang="it-IT" dirty="0"/>
              <a:t> medium</a:t>
            </a:r>
          </a:p>
        </p:txBody>
      </p:sp>
      <p:pic>
        <p:nvPicPr>
          <p:cNvPr id="4" name="Immagine 3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D10A05A2-E6EC-2326-6D69-C21D4F3A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74" y="2076832"/>
            <a:ext cx="3789189" cy="2322506"/>
          </a:xfrm>
          <a:prstGeom prst="rect">
            <a:avLst/>
          </a:prstGeom>
        </p:spPr>
      </p:pic>
      <p:pic>
        <p:nvPicPr>
          <p:cNvPr id="5" name="Immagine 4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D39771B8-C39F-8594-3C09-FB1F51D6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37" y="2076832"/>
            <a:ext cx="3789189" cy="23225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2F155DE-41B4-B4EC-CDDB-D8E0E0F7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582" y="5011856"/>
            <a:ext cx="1595741" cy="96949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CB7E72-3780-1D33-5C23-735425BA3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677" y="5011856"/>
            <a:ext cx="1600581" cy="96949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701D624-33A9-2661-3D8A-BE33EC064EFC}"/>
              </a:ext>
            </a:extLst>
          </p:cNvPr>
          <p:cNvSpPr txBox="1"/>
          <p:nvPr/>
        </p:nvSpPr>
        <p:spPr>
          <a:xfrm>
            <a:off x="4572000" y="4620401"/>
            <a:ext cx="378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Anisotropic</a:t>
            </a:r>
            <a:r>
              <a:rPr lang="it-IT" dirty="0"/>
              <a:t> medium</a:t>
            </a:r>
          </a:p>
        </p:txBody>
      </p:sp>
    </p:spTree>
    <p:extLst>
      <p:ext uri="{BB962C8B-B14F-4D97-AF65-F5344CB8AC3E}">
        <p14:creationId xmlns:p14="http://schemas.microsoft.com/office/powerpoint/2010/main" val="2780123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 – </a:t>
            </a:r>
            <a:r>
              <a:rPr lang="it-IT" dirty="0" err="1"/>
              <a:t>Dependence</a:t>
            </a:r>
            <a:r>
              <a:rPr lang="it-IT" dirty="0"/>
              <a:t> on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pic>
        <p:nvPicPr>
          <p:cNvPr id="5" name="Immagine 4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D408F31E-0B9B-6110-6855-0B02B1A5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85" y="1446294"/>
            <a:ext cx="3234803" cy="1982706"/>
          </a:xfrm>
          <a:prstGeom prst="rect">
            <a:avLst/>
          </a:prstGeom>
        </p:spPr>
      </p:pic>
      <p:pic>
        <p:nvPicPr>
          <p:cNvPr id="8" name="Immagine 7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531563AB-AA86-C212-7433-DFBFAF1E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644" y="1446293"/>
            <a:ext cx="3234803" cy="1982706"/>
          </a:xfrm>
          <a:prstGeom prst="rect">
            <a:avLst/>
          </a:prstGeom>
        </p:spPr>
      </p:pic>
      <p:pic>
        <p:nvPicPr>
          <p:cNvPr id="12" name="Immagine 11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F2F1080A-B5C3-62BA-E053-478E6FFC7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85" y="3589053"/>
            <a:ext cx="3234803" cy="1982706"/>
          </a:xfrm>
          <a:prstGeom prst="rect">
            <a:avLst/>
          </a:prstGeom>
        </p:spPr>
      </p:pic>
      <p:pic>
        <p:nvPicPr>
          <p:cNvPr id="15" name="Immagine 14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FEB59E9A-3137-164C-1A3D-DDC881CB8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43" y="3589053"/>
            <a:ext cx="3234804" cy="198270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9F42013-D1F8-1785-CA9B-BECAD550AC3F}"/>
              </a:ext>
            </a:extLst>
          </p:cNvPr>
          <p:cNvSpPr txBox="1"/>
          <p:nvPr/>
        </p:nvSpPr>
        <p:spPr>
          <a:xfrm>
            <a:off x="929445" y="5652145"/>
            <a:ext cx="323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EA81F53-8996-6294-9C29-4E55229D52E5}"/>
              </a:ext>
            </a:extLst>
          </p:cNvPr>
          <p:cNvSpPr txBox="1"/>
          <p:nvPr/>
        </p:nvSpPr>
        <p:spPr>
          <a:xfrm>
            <a:off x="4927783" y="5670960"/>
            <a:ext cx="32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Solution with </a:t>
            </a:r>
            <a:r>
              <a:rPr lang="it-IT" b="1" dirty="0"/>
              <a:t>standard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20" name="Freccia destra con strisce 19">
            <a:extLst>
              <a:ext uri="{FF2B5EF4-FFF2-40B4-BE49-F238E27FC236}">
                <a16:creationId xmlns:a16="http://schemas.microsoft.com/office/drawing/2014/main" id="{6D5BC8B1-588B-A523-0454-DD14D16C8181}"/>
              </a:ext>
            </a:extLst>
          </p:cNvPr>
          <p:cNvSpPr/>
          <p:nvPr/>
        </p:nvSpPr>
        <p:spPr>
          <a:xfrm>
            <a:off x="4230357" y="2275529"/>
            <a:ext cx="619779" cy="324234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6B6B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destra con strisce 21">
            <a:extLst>
              <a:ext uri="{FF2B5EF4-FFF2-40B4-BE49-F238E27FC236}">
                <a16:creationId xmlns:a16="http://schemas.microsoft.com/office/drawing/2014/main" id="{84315817-1A72-DDFD-E27F-101E653E9911}"/>
              </a:ext>
            </a:extLst>
          </p:cNvPr>
          <p:cNvSpPr/>
          <p:nvPr/>
        </p:nvSpPr>
        <p:spPr>
          <a:xfrm>
            <a:off x="4230358" y="4418289"/>
            <a:ext cx="619779" cy="324234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6B6B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7753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 – </a:t>
            </a:r>
            <a:r>
              <a:rPr lang="it-IT" dirty="0" err="1"/>
              <a:t>Dependence</a:t>
            </a:r>
            <a:r>
              <a:rPr lang="it-IT" dirty="0"/>
              <a:t> on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pic>
        <p:nvPicPr>
          <p:cNvPr id="5" name="Immagine 4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D408F31E-0B9B-6110-6855-0B02B1A5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85" y="1446294"/>
            <a:ext cx="3234803" cy="1982706"/>
          </a:xfrm>
          <a:prstGeom prst="rect">
            <a:avLst/>
          </a:prstGeom>
        </p:spPr>
      </p:pic>
      <p:pic>
        <p:nvPicPr>
          <p:cNvPr id="8" name="Immagine 7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531563AB-AA86-C212-7433-DFBFAF1E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644" y="1446293"/>
            <a:ext cx="3234803" cy="1982706"/>
          </a:xfrm>
          <a:prstGeom prst="rect">
            <a:avLst/>
          </a:prstGeom>
        </p:spPr>
      </p:pic>
      <p:pic>
        <p:nvPicPr>
          <p:cNvPr id="12" name="Immagine 11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F2F1080A-B5C3-62BA-E053-478E6FFC7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85" y="3589053"/>
            <a:ext cx="3234803" cy="1982706"/>
          </a:xfrm>
          <a:prstGeom prst="rect">
            <a:avLst/>
          </a:prstGeom>
        </p:spPr>
      </p:pic>
      <p:pic>
        <p:nvPicPr>
          <p:cNvPr id="17" name="Immagine 1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F6ADFB83-EF01-3EB7-A55C-01CCD6678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43" y="3589052"/>
            <a:ext cx="3234804" cy="198270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9F42013-D1F8-1785-CA9B-BECAD550AC3F}"/>
              </a:ext>
            </a:extLst>
          </p:cNvPr>
          <p:cNvSpPr txBox="1"/>
          <p:nvPr/>
        </p:nvSpPr>
        <p:spPr>
          <a:xfrm>
            <a:off x="929445" y="5652145"/>
            <a:ext cx="323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EA81F53-8996-6294-9C29-4E55229D52E5}"/>
              </a:ext>
            </a:extLst>
          </p:cNvPr>
          <p:cNvSpPr txBox="1"/>
          <p:nvPr/>
        </p:nvSpPr>
        <p:spPr>
          <a:xfrm>
            <a:off x="4927783" y="5670960"/>
            <a:ext cx="32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Solution with </a:t>
            </a:r>
            <a:r>
              <a:rPr lang="it-IT" b="1" dirty="0"/>
              <a:t>penalty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Freccia destra con strisce 2">
            <a:extLst>
              <a:ext uri="{FF2B5EF4-FFF2-40B4-BE49-F238E27FC236}">
                <a16:creationId xmlns:a16="http://schemas.microsoft.com/office/drawing/2014/main" id="{941AA8AD-35DF-8992-3740-30372E7A6F80}"/>
              </a:ext>
            </a:extLst>
          </p:cNvPr>
          <p:cNvSpPr/>
          <p:nvPr/>
        </p:nvSpPr>
        <p:spPr>
          <a:xfrm>
            <a:off x="4230357" y="2275529"/>
            <a:ext cx="619779" cy="324234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6B6B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destra con strisce 3">
            <a:extLst>
              <a:ext uri="{FF2B5EF4-FFF2-40B4-BE49-F238E27FC236}">
                <a16:creationId xmlns:a16="http://schemas.microsoft.com/office/drawing/2014/main" id="{55B5861C-1DCF-0BE6-3D12-0AD28D40731D}"/>
              </a:ext>
            </a:extLst>
          </p:cNvPr>
          <p:cNvSpPr/>
          <p:nvPr/>
        </p:nvSpPr>
        <p:spPr>
          <a:xfrm>
            <a:off x="4230358" y="4418289"/>
            <a:ext cx="619779" cy="324234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6B6B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9264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 - </a:t>
            </a:r>
            <a:r>
              <a:rPr lang="it-IT" dirty="0" err="1"/>
              <a:t>Parallelization</a:t>
            </a:r>
            <a:endParaRPr lang="it-IT" dirty="0"/>
          </a:p>
        </p:txBody>
      </p:sp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376AB39-6C42-8FB8-B94C-71BC5CC6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28" y="1251979"/>
            <a:ext cx="4359706" cy="32697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B2FFD49-17B6-4D50-C9C3-7E7C52987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892" y="4635325"/>
            <a:ext cx="4826215" cy="775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353D4E6-B812-7EA5-3A20-801F1F447D92}"/>
                  </a:ext>
                </a:extLst>
              </p:cNvPr>
              <p:cNvSpPr txBox="1"/>
              <p:nvPr/>
            </p:nvSpPr>
            <p:spPr>
              <a:xfrm>
                <a:off x="442128" y="5546690"/>
                <a:ext cx="84274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/>
                  <a:t>Times [s] for </a:t>
                </a:r>
                <a:r>
                  <a:rPr lang="it-IT" sz="1400" dirty="0" err="1"/>
                  <a:t>computation</a:t>
                </a:r>
                <a:r>
                  <a:rPr lang="it-IT" sz="1400" dirty="0"/>
                  <a:t> of the </a:t>
                </a:r>
                <a:r>
                  <a:rPr lang="it-IT" sz="1400" dirty="0" err="1"/>
                  <a:t>right</a:t>
                </a:r>
                <a:r>
                  <a:rPr lang="it-IT" sz="1400" dirty="0"/>
                  <a:t>-hand side of the linear system </a:t>
                </a:r>
                <a:r>
                  <a:rPr lang="it-IT" sz="1400" dirty="0" err="1"/>
                  <a:t>at</a:t>
                </a:r>
                <a:r>
                  <a:rPr lang="it-IT" sz="1400" dirty="0"/>
                  <a:t> </a:t>
                </a:r>
                <a:r>
                  <a:rPr lang="it-IT" sz="1400" b="1" dirty="0" err="1"/>
                  <a:t>each</a:t>
                </a:r>
                <a:r>
                  <a:rPr lang="it-IT" sz="1400" b="1" dirty="0"/>
                  <a:t> </a:t>
                </a:r>
                <a:r>
                  <a:rPr lang="it-IT" sz="1400" b="1" dirty="0" err="1"/>
                  <a:t>iteration</a:t>
                </a:r>
                <a:endParaRPr lang="it-IT" sz="1400" b="1" dirty="0"/>
              </a:p>
              <a:p>
                <a:pPr algn="ctr"/>
                <a:r>
                  <a:rPr lang="it-IT" sz="1400" dirty="0" err="1"/>
                  <a:t>Average</a:t>
                </a:r>
                <a:r>
                  <a:rPr lang="it-IT" sz="1400" dirty="0"/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it-IT" sz="1400" b="0" dirty="0"/>
                  <a:t> std </a:t>
                </a:r>
                <a:r>
                  <a:rPr lang="it-IT" sz="1400" b="0" dirty="0" err="1"/>
                  <a:t>across</a:t>
                </a:r>
                <a:r>
                  <a:rPr lang="it-IT" sz="1400" b="0" dirty="0"/>
                  <a:t> iterations for one </a:t>
                </a:r>
                <a:r>
                  <a:rPr lang="it-IT" sz="1400" b="0" dirty="0" err="1"/>
                  <a:t>solution</a:t>
                </a:r>
                <a:endParaRPr lang="it-IT" sz="1400" b="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353D4E6-B812-7EA5-3A20-801F1F447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28" y="5546690"/>
                <a:ext cx="8427436" cy="523220"/>
              </a:xfrm>
              <a:prstGeom prst="rect">
                <a:avLst/>
              </a:prstGeom>
              <a:blipFill>
                <a:blip r:embed="rId5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43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Relaxation</a:t>
            </a:r>
            <a:r>
              <a:rPr lang="it-IT" dirty="0"/>
              <a:t> of </a:t>
            </a:r>
            <a:r>
              <a:rPr lang="it-IT" dirty="0" err="1"/>
              <a:t>Laplacian</a:t>
            </a:r>
            <a:r>
              <a:rPr lang="it-IT" dirty="0"/>
              <a:t> </a:t>
            </a:r>
            <a:r>
              <a:rPr lang="it-IT" dirty="0" err="1"/>
              <a:t>Interations</a:t>
            </a:r>
            <a:endParaRPr lang="it-IT" dirty="0"/>
          </a:p>
        </p:txBody>
      </p:sp>
      <p:pic>
        <p:nvPicPr>
          <p:cNvPr id="13" name="Picture 12" descr="A math problems with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F7B12F98-C3BB-7221-A9B3-95EB1BE2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385"/>
          <a:stretch/>
        </p:blipFill>
        <p:spPr>
          <a:xfrm>
            <a:off x="685800" y="1397103"/>
            <a:ext cx="7772400" cy="1034812"/>
          </a:xfrm>
          <a:prstGeom prst="rect">
            <a:avLst/>
          </a:prstGeom>
        </p:spPr>
      </p:pic>
      <p:pic>
        <p:nvPicPr>
          <p:cNvPr id="17" name="Picture 16" descr="A math problems with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C01EBE40-AC16-2869-ECF6-396222FF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21" b="37976"/>
          <a:stretch/>
        </p:blipFill>
        <p:spPr>
          <a:xfrm>
            <a:off x="685800" y="2741578"/>
            <a:ext cx="7772400" cy="1374843"/>
          </a:xfrm>
          <a:prstGeom prst="rect">
            <a:avLst/>
          </a:prstGeom>
        </p:spPr>
      </p:pic>
      <p:pic>
        <p:nvPicPr>
          <p:cNvPr id="20" name="Picture 19" descr="A math problems with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638CB10A-A485-FE6A-1FF1-9AE0F8E46A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650"/>
          <a:stretch/>
        </p:blipFill>
        <p:spPr>
          <a:xfrm>
            <a:off x="692842" y="4426084"/>
            <a:ext cx="7772400" cy="14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Alternating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Method of Lagrange </a:t>
            </a:r>
            <a:r>
              <a:rPr lang="it-IT" dirty="0" err="1"/>
              <a:t>Multipliers</a:t>
            </a:r>
            <a:endParaRPr lang="it-IT" dirty="0"/>
          </a:p>
        </p:txBody>
      </p:sp>
      <p:pic>
        <p:nvPicPr>
          <p:cNvPr id="13" name="Picture 12" descr="A math problems with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5A7ADE1C-1C82-4A0A-5ACC-89FDB06C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8327"/>
          <a:stretch/>
        </p:blipFill>
        <p:spPr>
          <a:xfrm>
            <a:off x="692842" y="1393008"/>
            <a:ext cx="7772400" cy="922175"/>
          </a:xfrm>
          <a:prstGeom prst="rect">
            <a:avLst/>
          </a:prstGeom>
        </p:spPr>
      </p:pic>
      <p:pic>
        <p:nvPicPr>
          <p:cNvPr id="14" name="Picture 13" descr="A math problems with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80005EC4-2982-CA00-F0CA-2D2FBD539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883" b="38014"/>
          <a:stretch/>
        </p:blipFill>
        <p:spPr>
          <a:xfrm>
            <a:off x="685800" y="2522706"/>
            <a:ext cx="7772400" cy="1621277"/>
          </a:xfrm>
          <a:prstGeom prst="rect">
            <a:avLst/>
          </a:prstGeom>
        </p:spPr>
      </p:pic>
      <p:pic>
        <p:nvPicPr>
          <p:cNvPr id="15" name="Picture 14" descr="A math problems with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631669D0-0ABF-809E-A53F-5B6CAB9C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196"/>
          <a:stretch/>
        </p:blipFill>
        <p:spPr>
          <a:xfrm>
            <a:off x="685800" y="4351507"/>
            <a:ext cx="7772400" cy="152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Differences</a:t>
            </a:r>
            <a:r>
              <a:rPr lang="it-IT" dirty="0"/>
              <a:t> in </a:t>
            </a:r>
            <a:r>
              <a:rPr lang="it-IT" dirty="0" err="1"/>
              <a:t>Incremental</a:t>
            </a:r>
            <a:r>
              <a:rPr lang="it-IT" dirty="0"/>
              <a:t> </a:t>
            </a:r>
            <a:r>
              <a:rPr lang="it-IT" dirty="0" err="1"/>
              <a:t>Versions</a:t>
            </a:r>
            <a:endParaRPr lang="it-IT" dirty="0"/>
          </a:p>
        </p:txBody>
      </p:sp>
      <p:pic>
        <p:nvPicPr>
          <p:cNvPr id="4" name="Picture 3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461618A-854C-8089-53BB-0A4E63221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1" y="1375311"/>
            <a:ext cx="7772400" cy="468613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41896C-06BD-8DB2-F03E-71D4C2337C8F}"/>
              </a:ext>
            </a:extLst>
          </p:cNvPr>
          <p:cNvCxnSpPr>
            <a:cxnSpLocks/>
          </p:cNvCxnSpPr>
          <p:nvPr/>
        </p:nvCxnSpPr>
        <p:spPr>
          <a:xfrm>
            <a:off x="4858603" y="2299648"/>
            <a:ext cx="96899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D844CA0-46A7-FE89-D33C-7DCDF1FF846A}"/>
              </a:ext>
            </a:extLst>
          </p:cNvPr>
          <p:cNvSpPr/>
          <p:nvPr/>
        </p:nvSpPr>
        <p:spPr>
          <a:xfrm>
            <a:off x="3480179" y="1861581"/>
            <a:ext cx="1378424" cy="59501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EEDFC2-3C51-ED93-3F55-68693AAF62F6}"/>
              </a:ext>
            </a:extLst>
          </p:cNvPr>
          <p:cNvCxnSpPr>
            <a:cxnSpLocks/>
          </p:cNvCxnSpPr>
          <p:nvPr/>
        </p:nvCxnSpPr>
        <p:spPr>
          <a:xfrm>
            <a:off x="5160182" y="3732208"/>
            <a:ext cx="98854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7E547A3-FA89-4F5A-C4E4-758994944B60}"/>
              </a:ext>
            </a:extLst>
          </p:cNvPr>
          <p:cNvSpPr/>
          <p:nvPr/>
        </p:nvSpPr>
        <p:spPr>
          <a:xfrm>
            <a:off x="3187225" y="3294141"/>
            <a:ext cx="1972957" cy="59501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27536F-A3DA-783F-F974-C744C453D1FF}"/>
              </a:ext>
            </a:extLst>
          </p:cNvPr>
          <p:cNvCxnSpPr>
            <a:cxnSpLocks/>
          </p:cNvCxnSpPr>
          <p:nvPr/>
        </p:nvCxnSpPr>
        <p:spPr>
          <a:xfrm>
            <a:off x="3601759" y="5164768"/>
            <a:ext cx="51621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D3EDB7B-08FF-5290-8B4E-68F9993CF90E}"/>
              </a:ext>
            </a:extLst>
          </p:cNvPr>
          <p:cNvSpPr/>
          <p:nvPr/>
        </p:nvSpPr>
        <p:spPr>
          <a:xfrm>
            <a:off x="2759074" y="4860926"/>
            <a:ext cx="833159" cy="34925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4318F66-14E5-3CAE-1AC0-46544CEB6D7C}"/>
              </a:ext>
            </a:extLst>
          </p:cNvPr>
          <p:cNvCxnSpPr>
            <a:cxnSpLocks/>
          </p:cNvCxnSpPr>
          <p:nvPr/>
        </p:nvCxnSpPr>
        <p:spPr>
          <a:xfrm>
            <a:off x="5502275" y="5166986"/>
            <a:ext cx="35877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2475DD3-5238-12D5-700C-385F50901EA4}"/>
              </a:ext>
            </a:extLst>
          </p:cNvPr>
          <p:cNvSpPr/>
          <p:nvPr/>
        </p:nvSpPr>
        <p:spPr>
          <a:xfrm>
            <a:off x="4358640" y="4726701"/>
            <a:ext cx="745813" cy="595016"/>
          </a:xfrm>
          <a:prstGeom prst="rect">
            <a:avLst/>
          </a:prstGeom>
          <a:noFill/>
          <a:ln w="25400">
            <a:solidFill>
              <a:srgbClr val="0070C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7D096E-927F-5F5B-2C2E-3BB0C6290E02}"/>
              </a:ext>
            </a:extLst>
          </p:cNvPr>
          <p:cNvCxnSpPr>
            <a:cxnSpLocks/>
          </p:cNvCxnSpPr>
          <p:nvPr/>
        </p:nvCxnSpPr>
        <p:spPr>
          <a:xfrm>
            <a:off x="5104453" y="5214993"/>
            <a:ext cx="756597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8947E0E-9863-80E3-EDCD-8CD0F8CED9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46" r="59868"/>
          <a:stretch/>
        </p:blipFill>
        <p:spPr>
          <a:xfrm>
            <a:off x="431563" y="2061734"/>
            <a:ext cx="1491241" cy="3630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4BB921-482A-5AB5-A452-CBD52FBE67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305" r="45302"/>
          <a:stretch/>
        </p:blipFill>
        <p:spPr>
          <a:xfrm>
            <a:off x="380423" y="3355287"/>
            <a:ext cx="1040956" cy="3630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5B1526-0FAA-79BF-9D21-12D87A2696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616" r="14917"/>
          <a:stretch/>
        </p:blipFill>
        <p:spPr>
          <a:xfrm>
            <a:off x="247223" y="5140172"/>
            <a:ext cx="813579" cy="3630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27CCC9-C2E8-CAAB-DEAE-7639E82596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833" t="23134" r="25490" b="9657"/>
          <a:stretch/>
        </p:blipFill>
        <p:spPr>
          <a:xfrm>
            <a:off x="136219" y="3658613"/>
            <a:ext cx="1529364" cy="24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Towards</a:t>
            </a:r>
            <a:r>
              <a:rPr lang="it-IT" dirty="0"/>
              <a:t> </a:t>
            </a:r>
            <a:r>
              <a:rPr lang="it-IT" dirty="0" err="1"/>
              <a:t>Discretization</a:t>
            </a:r>
            <a:endParaRPr lang="it-IT" dirty="0"/>
          </a:p>
        </p:txBody>
      </p:sp>
      <p:pic>
        <p:nvPicPr>
          <p:cNvPr id="5" name="Picture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E4DA6CCF-E7DF-6166-1F18-D3F42270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079"/>
          <a:stretch/>
        </p:blipFill>
        <p:spPr>
          <a:xfrm>
            <a:off x="0" y="1981181"/>
            <a:ext cx="9144000" cy="1313811"/>
          </a:xfrm>
          <a:prstGeom prst="rect">
            <a:avLst/>
          </a:prstGeom>
        </p:spPr>
      </p:pic>
      <p:pic>
        <p:nvPicPr>
          <p:cNvPr id="8" name="Picture 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667E2889-B379-F530-247A-285878B757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17"/>
          <a:stretch/>
        </p:blipFill>
        <p:spPr>
          <a:xfrm>
            <a:off x="0" y="3991439"/>
            <a:ext cx="9144004" cy="98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7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D149DE-EC17-22AB-E741-F102A153F581}"/>
              </a:ext>
            </a:extLst>
          </p:cNvPr>
          <p:cNvCxnSpPr>
            <a:cxnSpLocks/>
          </p:cNvCxnSpPr>
          <p:nvPr/>
        </p:nvCxnSpPr>
        <p:spPr>
          <a:xfrm>
            <a:off x="1619459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C53AF8-2392-0630-311F-72BA60A5B460}"/>
              </a:ext>
            </a:extLst>
          </p:cNvPr>
          <p:cNvCxnSpPr>
            <a:cxnSpLocks/>
          </p:cNvCxnSpPr>
          <p:nvPr/>
        </p:nvCxnSpPr>
        <p:spPr>
          <a:xfrm>
            <a:off x="7429080" y="3429000"/>
            <a:ext cx="0" cy="906027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DCF57-CE3A-1F75-8A10-BC5432CFA447}"/>
              </a:ext>
            </a:extLst>
          </p:cNvPr>
          <p:cNvCxnSpPr>
            <a:stCxn id="6" idx="2"/>
          </p:cNvCxnSpPr>
          <p:nvPr/>
        </p:nvCxnSpPr>
        <p:spPr>
          <a:xfrm>
            <a:off x="4572000" y="2703006"/>
            <a:ext cx="0" cy="1457012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Eikonal</a:t>
            </a:r>
            <a:r>
              <a:rPr lang="it-IT" dirty="0"/>
              <a:t> Equation – </a:t>
            </a:r>
            <a:r>
              <a:rPr lang="it-IT" dirty="0" err="1"/>
              <a:t>Inheritance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DA4CC8-38AF-5690-1982-5C4BE5A07222}"/>
              </a:ext>
            </a:extLst>
          </p:cNvPr>
          <p:cNvSpPr/>
          <p:nvPr/>
        </p:nvSpPr>
        <p:spPr>
          <a:xfrm>
            <a:off x="3009481" y="1577591"/>
            <a:ext cx="3125038" cy="1125415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EikonalEquation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FCD7A5-0440-4B0B-4B4D-D9B36C5F21EC}"/>
              </a:ext>
            </a:extLst>
          </p:cNvPr>
          <p:cNvSpPr/>
          <p:nvPr/>
        </p:nvSpPr>
        <p:spPr>
          <a:xfrm>
            <a:off x="25549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StandardEikonal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92915B-6751-E566-6152-69D459E20673}"/>
              </a:ext>
            </a:extLst>
          </p:cNvPr>
          <p:cNvSpPr/>
          <p:nvPr/>
        </p:nvSpPr>
        <p:spPr>
          <a:xfrm>
            <a:off x="315518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PenaltyEikonal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981803-29E3-3EB8-FF24-20DDE12EA8D2}"/>
              </a:ext>
            </a:extLst>
          </p:cNvPr>
          <p:cNvSpPr/>
          <p:nvPr/>
        </p:nvSpPr>
        <p:spPr>
          <a:xfrm>
            <a:off x="6054872" y="4000918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LagrangianEikonal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0981AE-6572-5ED0-A6B5-74E6D6E9B37E}"/>
              </a:ext>
            </a:extLst>
          </p:cNvPr>
          <p:cNvCxnSpPr/>
          <p:nvPr/>
        </p:nvCxnSpPr>
        <p:spPr>
          <a:xfrm>
            <a:off x="1619459" y="3439950"/>
            <a:ext cx="5809621" cy="0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803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EikonalEquation</a:t>
            </a:r>
            <a:endParaRPr lang="it-IT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DA4CC8-38AF-5690-1982-5C4BE5A07222}"/>
              </a:ext>
            </a:extLst>
          </p:cNvPr>
          <p:cNvSpPr/>
          <p:nvPr/>
        </p:nvSpPr>
        <p:spPr>
          <a:xfrm>
            <a:off x="288521" y="1540534"/>
            <a:ext cx="2508467" cy="840400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b="1" dirty="0"/>
              <a:t>EikonalEquation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FCD7A5-0440-4B0B-4B4D-D9B36C5F21EC}"/>
              </a:ext>
            </a:extLst>
          </p:cNvPr>
          <p:cNvSpPr/>
          <p:nvPr/>
        </p:nvSpPr>
        <p:spPr>
          <a:xfrm>
            <a:off x="-3294532" y="7120636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StandardEikonal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92915B-6751-E566-6152-69D459E20673}"/>
              </a:ext>
            </a:extLst>
          </p:cNvPr>
          <p:cNvSpPr/>
          <p:nvPr/>
        </p:nvSpPr>
        <p:spPr>
          <a:xfrm>
            <a:off x="3009481" y="8321906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PenaltyEikonal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981803-29E3-3EB8-FF24-20DDE12EA8D2}"/>
              </a:ext>
            </a:extLst>
          </p:cNvPr>
          <p:cNvSpPr/>
          <p:nvPr/>
        </p:nvSpPr>
        <p:spPr>
          <a:xfrm>
            <a:off x="9712472" y="7023994"/>
            <a:ext cx="2833635" cy="954593"/>
          </a:xfrm>
          <a:prstGeom prst="roundRect">
            <a:avLst/>
          </a:prstGeom>
          <a:solidFill>
            <a:srgbClr val="728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000" b="1" dirty="0"/>
              <a:t>LagrangianEikonal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62023-341D-3007-5EDF-8723159B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006" y="1716510"/>
            <a:ext cx="5231207" cy="707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D64B91-937B-3129-2094-6286007DACC6}"/>
              </a:ext>
            </a:extLst>
          </p:cNvPr>
          <p:cNvSpPr txBox="1"/>
          <p:nvPr/>
        </p:nvSpPr>
        <p:spPr>
          <a:xfrm>
            <a:off x="5118452" y="1387093"/>
            <a:ext cx="2200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Abstract Parent 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E72BE-8C8E-618B-2BD0-CC5AF00F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9" y="2710351"/>
            <a:ext cx="7772400" cy="32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05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1582</TotalTime>
  <Words>470</Words>
  <Application>Microsoft Macintosh PowerPoint</Application>
  <PresentationFormat>On-screen Show (4:3)</PresentationFormat>
  <Paragraphs>152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Arial</vt:lpstr>
      <vt:lpstr>Calibri</vt:lpstr>
      <vt:lpstr>Cambria Math</vt:lpstr>
      <vt:lpstr>Wingdings</vt:lpstr>
      <vt:lpstr>POLI</vt:lpstr>
      <vt:lpstr>Titolo presentazione sottotitolo</vt:lpstr>
      <vt:lpstr>Problem Statement – The Eikonal Equation</vt:lpstr>
      <vt:lpstr>Methods of Laplacian Interations</vt:lpstr>
      <vt:lpstr>Relaxation of Laplacian Interations</vt:lpstr>
      <vt:lpstr>Alternating Direction Method of Lagrange Multipliers</vt:lpstr>
      <vt:lpstr>Differences in Incremental Versions</vt:lpstr>
      <vt:lpstr>Towards Discretization</vt:lpstr>
      <vt:lpstr>Eikonal Equation – Inheritance Structure</vt:lpstr>
      <vt:lpstr>EikonalEquation</vt:lpstr>
      <vt:lpstr>EikonalEquation</vt:lpstr>
      <vt:lpstr>Eikonal Equation – Inheritance Structure</vt:lpstr>
      <vt:lpstr>StandardEikonal</vt:lpstr>
      <vt:lpstr>Eikonal Equation – Inheritance Structure</vt:lpstr>
      <vt:lpstr>PenaltyEikonal</vt:lpstr>
      <vt:lpstr>Eikonal Equation – Inheritance Structure</vt:lpstr>
      <vt:lpstr>LagrangianEikonal</vt:lpstr>
      <vt:lpstr>LagrangianEikonal</vt:lpstr>
      <vt:lpstr>Workflow (main.cpp)</vt:lpstr>
      <vt:lpstr>Mesh Handling</vt:lpstr>
      <vt:lpstr>Global &amp; Local Variables</vt:lpstr>
      <vt:lpstr>Boundary conditions</vt:lpstr>
      <vt:lpstr>Initial conditions</vt:lpstr>
      <vt:lpstr>Parallelization</vt:lpstr>
      <vt:lpstr>Parallelization</vt:lpstr>
      <vt:lpstr>Parallelization</vt:lpstr>
      <vt:lpstr>Results</vt:lpstr>
      <vt:lpstr>Results</vt:lpstr>
      <vt:lpstr>Results</vt:lpstr>
      <vt:lpstr>Results</vt:lpstr>
      <vt:lpstr>Results – Anisotropic solution</vt:lpstr>
      <vt:lpstr>Results – Dependence on the initial solution</vt:lpstr>
      <vt:lpstr>Results – Dependence on the initial solution</vt:lpstr>
      <vt:lpstr>Results - Parallelization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Francesca Venturi</cp:lastModifiedBy>
  <cp:revision>25</cp:revision>
  <dcterms:created xsi:type="dcterms:W3CDTF">2015-05-26T12:27:57Z</dcterms:created>
  <dcterms:modified xsi:type="dcterms:W3CDTF">2024-09-11T13:18:24Z</dcterms:modified>
</cp:coreProperties>
</file>